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2" r:id="rId3"/>
    <p:sldId id="257" r:id="rId4"/>
    <p:sldId id="278" r:id="rId5"/>
    <p:sldId id="261" r:id="rId6"/>
    <p:sldId id="279" r:id="rId7"/>
    <p:sldId id="280" r:id="rId8"/>
    <p:sldId id="264" r:id="rId9"/>
    <p:sldId id="265" r:id="rId10"/>
    <p:sldId id="281" r:id="rId11"/>
    <p:sldId id="269" r:id="rId12"/>
    <p:sldId id="283" r:id="rId13"/>
    <p:sldId id="277" r:id="rId14"/>
    <p:sldId id="282" r:id="rId15"/>
    <p:sldId id="260" r:id="rId16"/>
    <p:sldId id="267" r:id="rId17"/>
    <p:sldId id="266" r:id="rId18"/>
    <p:sldId id="274" r:id="rId19"/>
    <p:sldId id="275" r:id="rId20"/>
    <p:sldId id="259" r:id="rId21"/>
    <p:sldId id="273" r:id="rId22"/>
    <p:sldId id="270" r:id="rId23"/>
    <p:sldId id="27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21"/>
    <p:restoredTop sz="93444"/>
  </p:normalViewPr>
  <p:slideViewPr>
    <p:cSldViewPr snapToGrid="0" snapToObjects="1">
      <p:cViewPr varScale="1">
        <p:scale>
          <a:sx n="102" d="100"/>
          <a:sy n="102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91-AC4F-B6E9-5792C5C349D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991-AC4F-B6E9-5792C5C349D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991-AC4F-B6E9-5792C5C349D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91-AC4F-B6E9-5792C5C349DD}"/>
              </c:ext>
            </c:extLst>
          </c:dPt>
          <c:dLbls>
            <c:dLbl>
              <c:idx val="0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91-AC4F-B6E9-5792C5C349DD}"/>
                </c:ext>
              </c:extLst>
            </c:dLbl>
            <c:dLbl>
              <c:idx val="1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91-AC4F-B6E9-5792C5C349DD}"/>
                </c:ext>
              </c:extLst>
            </c:dLbl>
            <c:dLbl>
              <c:idx val="2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91-AC4F-B6E9-5792C5C349DD}"/>
                </c:ext>
              </c:extLst>
            </c:dLbl>
            <c:dLbl>
              <c:idx val="3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91-AC4F-B6E9-5792C5C349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Federal Reserve</c:v>
                </c:pt>
                <c:pt idx="1">
                  <c:v>Construction</c:v>
                </c:pt>
                <c:pt idx="2">
                  <c:v>Real Estate</c:v>
                </c:pt>
                <c:pt idx="3">
                  <c:v>Other Industries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47.8</c:v>
                </c:pt>
                <c:pt idx="1">
                  <c:v>32</c:v>
                </c:pt>
                <c:pt idx="2">
                  <c:v>5.5</c:v>
                </c:pt>
                <c:pt idx="3">
                  <c:v>14.7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91-AC4F-B6E9-5792C5C349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44B0E-09CD-4E44-9113-C3BF2FD6B94F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9C59A4CE-9BF7-754B-9735-D77BF29D8BF4}">
      <dgm:prSet phldrT="[Text]"/>
      <dgm:spPr/>
      <dgm:t>
        <a:bodyPr/>
        <a:lstStyle/>
        <a:p>
          <a:r>
            <a:rPr lang="en-US" dirty="0"/>
            <a:t>Implement and simulate the network in a variety of realistic scenarios</a:t>
          </a:r>
        </a:p>
      </dgm:t>
    </dgm:pt>
    <dgm:pt modelId="{AC27401C-F8A7-C744-AD72-492CBA246589}" type="parTrans" cxnId="{8D5D4D00-9793-C048-A805-6BCF67EEBB80}">
      <dgm:prSet/>
      <dgm:spPr/>
      <dgm:t>
        <a:bodyPr/>
        <a:lstStyle/>
        <a:p>
          <a:endParaRPr lang="en-US"/>
        </a:p>
      </dgm:t>
    </dgm:pt>
    <dgm:pt modelId="{A7FC5DFA-D8DD-6B43-A08A-57D57FEA86EA}" type="sibTrans" cxnId="{8D5D4D00-9793-C048-A805-6BCF67EEBB80}">
      <dgm:prSet/>
      <dgm:spPr/>
      <dgm:t>
        <a:bodyPr/>
        <a:lstStyle/>
        <a:p>
          <a:endParaRPr lang="en-US"/>
        </a:p>
      </dgm:t>
    </dgm:pt>
    <dgm:pt modelId="{0D63BCA7-2112-544C-90F6-4CBE55B25A0E}">
      <dgm:prSet phldrT="[Text]"/>
      <dgm:spPr/>
      <dgm:t>
        <a:bodyPr/>
        <a:lstStyle/>
        <a:p>
          <a:r>
            <a:rPr lang="en-US" dirty="0"/>
            <a:t>Analyze and infer macroeconomic properties of the network structure </a:t>
          </a:r>
        </a:p>
      </dgm:t>
    </dgm:pt>
    <dgm:pt modelId="{BCA3A111-CF36-1E41-8424-8AFDDD4B24E0}" type="parTrans" cxnId="{488B7C41-8BF6-0548-A1C5-564D98DD92EB}">
      <dgm:prSet/>
      <dgm:spPr/>
      <dgm:t>
        <a:bodyPr/>
        <a:lstStyle/>
        <a:p>
          <a:endParaRPr lang="en-US"/>
        </a:p>
      </dgm:t>
    </dgm:pt>
    <dgm:pt modelId="{C6AE9FCA-8D7E-E248-9C74-B5DEFCA7E525}" type="sibTrans" cxnId="{488B7C41-8BF6-0548-A1C5-564D98DD92EB}">
      <dgm:prSet/>
      <dgm:spPr/>
      <dgm:t>
        <a:bodyPr/>
        <a:lstStyle/>
        <a:p>
          <a:endParaRPr lang="en-US"/>
        </a:p>
      </dgm:t>
    </dgm:pt>
    <dgm:pt modelId="{5E923C50-F83C-2C43-9BAF-F54A12B662A5}">
      <dgm:prSet phldrT="[Text]"/>
      <dgm:spPr/>
      <dgm:t>
        <a:bodyPr/>
        <a:lstStyle/>
        <a:p>
          <a:r>
            <a:rPr lang="en-US" dirty="0"/>
            <a:t>Examine the network structure under historical examples of supply-side shocks</a:t>
          </a:r>
        </a:p>
      </dgm:t>
    </dgm:pt>
    <dgm:pt modelId="{F7FD6EAA-6D9D-F24B-B124-83268D6E38FE}" type="parTrans" cxnId="{D873EECF-1F4E-0149-AC49-A57017E40237}">
      <dgm:prSet/>
      <dgm:spPr/>
      <dgm:t>
        <a:bodyPr/>
        <a:lstStyle/>
        <a:p>
          <a:endParaRPr lang="en-US"/>
        </a:p>
      </dgm:t>
    </dgm:pt>
    <dgm:pt modelId="{A720AB29-AB57-D247-96E4-F221D0D82F43}" type="sibTrans" cxnId="{D873EECF-1F4E-0149-AC49-A57017E40237}">
      <dgm:prSet/>
      <dgm:spPr/>
      <dgm:t>
        <a:bodyPr/>
        <a:lstStyle/>
        <a:p>
          <a:endParaRPr lang="en-US"/>
        </a:p>
      </dgm:t>
    </dgm:pt>
    <dgm:pt modelId="{A2EEFD00-265F-D740-9E8F-C4429F3A4E68}" type="pres">
      <dgm:prSet presAssocID="{51D44B0E-09CD-4E44-9113-C3BF2FD6B94F}" presName="linearFlow" presStyleCnt="0">
        <dgm:presLayoutVars>
          <dgm:dir/>
          <dgm:resizeHandles val="exact"/>
        </dgm:presLayoutVars>
      </dgm:prSet>
      <dgm:spPr/>
    </dgm:pt>
    <dgm:pt modelId="{515AC4CD-7831-104C-A2FA-B19E92E479EC}" type="pres">
      <dgm:prSet presAssocID="{9C59A4CE-9BF7-754B-9735-D77BF29D8BF4}" presName="composite" presStyleCnt="0"/>
      <dgm:spPr/>
    </dgm:pt>
    <dgm:pt modelId="{FA4A0313-A5DC-A047-A4D0-3E499672A16E}" type="pres">
      <dgm:prSet presAssocID="{9C59A4CE-9BF7-754B-9735-D77BF29D8BF4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E172D96A-219D-AD48-BA30-6DA26BC6E947}" type="pres">
      <dgm:prSet presAssocID="{9C59A4CE-9BF7-754B-9735-D77BF29D8BF4}" presName="txShp" presStyleLbl="node1" presStyleIdx="0" presStyleCnt="3">
        <dgm:presLayoutVars>
          <dgm:bulletEnabled val="1"/>
        </dgm:presLayoutVars>
      </dgm:prSet>
      <dgm:spPr/>
    </dgm:pt>
    <dgm:pt modelId="{C3BDCC29-0D52-C94F-ABC2-1EA742840A3A}" type="pres">
      <dgm:prSet presAssocID="{A7FC5DFA-D8DD-6B43-A08A-57D57FEA86EA}" presName="spacing" presStyleCnt="0"/>
      <dgm:spPr/>
    </dgm:pt>
    <dgm:pt modelId="{97AD7367-55AD-9249-A352-FFF8099B2810}" type="pres">
      <dgm:prSet presAssocID="{0D63BCA7-2112-544C-90F6-4CBE55B25A0E}" presName="composite" presStyleCnt="0"/>
      <dgm:spPr/>
    </dgm:pt>
    <dgm:pt modelId="{D12DB5B8-F819-6040-854D-62307BEB1645}" type="pres">
      <dgm:prSet presAssocID="{0D63BCA7-2112-544C-90F6-4CBE55B25A0E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6D5766B0-4B47-BC46-B55E-010D3E949CA7}" type="pres">
      <dgm:prSet presAssocID="{0D63BCA7-2112-544C-90F6-4CBE55B25A0E}" presName="txShp" presStyleLbl="node1" presStyleIdx="1" presStyleCnt="3">
        <dgm:presLayoutVars>
          <dgm:bulletEnabled val="1"/>
        </dgm:presLayoutVars>
      </dgm:prSet>
      <dgm:spPr/>
    </dgm:pt>
    <dgm:pt modelId="{B1BFEE21-CAFB-FC4C-A402-3E9C1C41C14F}" type="pres">
      <dgm:prSet presAssocID="{C6AE9FCA-8D7E-E248-9C74-B5DEFCA7E525}" presName="spacing" presStyleCnt="0"/>
      <dgm:spPr/>
    </dgm:pt>
    <dgm:pt modelId="{D79B6193-C970-3E49-A960-9D55E2701D62}" type="pres">
      <dgm:prSet presAssocID="{5E923C50-F83C-2C43-9BAF-F54A12B662A5}" presName="composite" presStyleCnt="0"/>
      <dgm:spPr/>
    </dgm:pt>
    <dgm:pt modelId="{61C87CDD-87EA-CE40-BFCB-DA626ECD3266}" type="pres">
      <dgm:prSet presAssocID="{5E923C50-F83C-2C43-9BAF-F54A12B662A5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595ACEBB-ED3E-4842-8E56-7A6CD66D7F57}" type="pres">
      <dgm:prSet presAssocID="{5E923C50-F83C-2C43-9BAF-F54A12B662A5}" presName="txShp" presStyleLbl="node1" presStyleIdx="2" presStyleCnt="3">
        <dgm:presLayoutVars>
          <dgm:bulletEnabled val="1"/>
        </dgm:presLayoutVars>
      </dgm:prSet>
      <dgm:spPr/>
    </dgm:pt>
  </dgm:ptLst>
  <dgm:cxnLst>
    <dgm:cxn modelId="{8D5D4D00-9793-C048-A805-6BCF67EEBB80}" srcId="{51D44B0E-09CD-4E44-9113-C3BF2FD6B94F}" destId="{9C59A4CE-9BF7-754B-9735-D77BF29D8BF4}" srcOrd="0" destOrd="0" parTransId="{AC27401C-F8A7-C744-AD72-492CBA246589}" sibTransId="{A7FC5DFA-D8DD-6B43-A08A-57D57FEA86EA}"/>
    <dgm:cxn modelId="{3A0CD90A-FDCF-AD46-B484-D727C0993CA8}" type="presOf" srcId="{51D44B0E-09CD-4E44-9113-C3BF2FD6B94F}" destId="{A2EEFD00-265F-D740-9E8F-C4429F3A4E68}" srcOrd="0" destOrd="0" presId="urn:microsoft.com/office/officeart/2005/8/layout/vList3"/>
    <dgm:cxn modelId="{129E411C-3A9A-2246-A1A3-48EA8716B665}" type="presOf" srcId="{5E923C50-F83C-2C43-9BAF-F54A12B662A5}" destId="{595ACEBB-ED3E-4842-8E56-7A6CD66D7F57}" srcOrd="0" destOrd="0" presId="urn:microsoft.com/office/officeart/2005/8/layout/vList3"/>
    <dgm:cxn modelId="{488B7C41-8BF6-0548-A1C5-564D98DD92EB}" srcId="{51D44B0E-09CD-4E44-9113-C3BF2FD6B94F}" destId="{0D63BCA7-2112-544C-90F6-4CBE55B25A0E}" srcOrd="1" destOrd="0" parTransId="{BCA3A111-CF36-1E41-8424-8AFDDD4B24E0}" sibTransId="{C6AE9FCA-8D7E-E248-9C74-B5DEFCA7E525}"/>
    <dgm:cxn modelId="{B3D30768-41A3-7443-A403-8DF268361921}" type="presOf" srcId="{0D63BCA7-2112-544C-90F6-4CBE55B25A0E}" destId="{6D5766B0-4B47-BC46-B55E-010D3E949CA7}" srcOrd="0" destOrd="0" presId="urn:microsoft.com/office/officeart/2005/8/layout/vList3"/>
    <dgm:cxn modelId="{D7172781-DF52-CA4B-8938-ED3D75E40977}" type="presOf" srcId="{9C59A4CE-9BF7-754B-9735-D77BF29D8BF4}" destId="{E172D96A-219D-AD48-BA30-6DA26BC6E947}" srcOrd="0" destOrd="0" presId="urn:microsoft.com/office/officeart/2005/8/layout/vList3"/>
    <dgm:cxn modelId="{D873EECF-1F4E-0149-AC49-A57017E40237}" srcId="{51D44B0E-09CD-4E44-9113-C3BF2FD6B94F}" destId="{5E923C50-F83C-2C43-9BAF-F54A12B662A5}" srcOrd="2" destOrd="0" parTransId="{F7FD6EAA-6D9D-F24B-B124-83268D6E38FE}" sibTransId="{A720AB29-AB57-D247-96E4-F221D0D82F43}"/>
    <dgm:cxn modelId="{901A427E-5EA0-8240-8B85-7CA8241DF3F2}" type="presParOf" srcId="{A2EEFD00-265F-D740-9E8F-C4429F3A4E68}" destId="{515AC4CD-7831-104C-A2FA-B19E92E479EC}" srcOrd="0" destOrd="0" presId="urn:microsoft.com/office/officeart/2005/8/layout/vList3"/>
    <dgm:cxn modelId="{280F4AEC-C5CA-FE43-B050-B9BEBE239160}" type="presParOf" srcId="{515AC4CD-7831-104C-A2FA-B19E92E479EC}" destId="{FA4A0313-A5DC-A047-A4D0-3E499672A16E}" srcOrd="0" destOrd="0" presId="urn:microsoft.com/office/officeart/2005/8/layout/vList3"/>
    <dgm:cxn modelId="{075AFC8F-1D83-8040-A8ED-B9F16D70433D}" type="presParOf" srcId="{515AC4CD-7831-104C-A2FA-B19E92E479EC}" destId="{E172D96A-219D-AD48-BA30-6DA26BC6E947}" srcOrd="1" destOrd="0" presId="urn:microsoft.com/office/officeart/2005/8/layout/vList3"/>
    <dgm:cxn modelId="{50CF1AA2-F6FA-B942-B465-DE6C1B577A74}" type="presParOf" srcId="{A2EEFD00-265F-D740-9E8F-C4429F3A4E68}" destId="{C3BDCC29-0D52-C94F-ABC2-1EA742840A3A}" srcOrd="1" destOrd="0" presId="urn:microsoft.com/office/officeart/2005/8/layout/vList3"/>
    <dgm:cxn modelId="{2BF670E0-935A-E440-9E0C-41EB8EDC3E32}" type="presParOf" srcId="{A2EEFD00-265F-D740-9E8F-C4429F3A4E68}" destId="{97AD7367-55AD-9249-A352-FFF8099B2810}" srcOrd="2" destOrd="0" presId="urn:microsoft.com/office/officeart/2005/8/layout/vList3"/>
    <dgm:cxn modelId="{268483D4-C273-7340-B246-9E47D129EA50}" type="presParOf" srcId="{97AD7367-55AD-9249-A352-FFF8099B2810}" destId="{D12DB5B8-F819-6040-854D-62307BEB1645}" srcOrd="0" destOrd="0" presId="urn:microsoft.com/office/officeart/2005/8/layout/vList3"/>
    <dgm:cxn modelId="{92420868-7C05-B44A-980D-EDCFF1010A16}" type="presParOf" srcId="{97AD7367-55AD-9249-A352-FFF8099B2810}" destId="{6D5766B0-4B47-BC46-B55E-010D3E949CA7}" srcOrd="1" destOrd="0" presId="urn:microsoft.com/office/officeart/2005/8/layout/vList3"/>
    <dgm:cxn modelId="{0C48BD66-8A70-604D-B42A-5D376B6636ED}" type="presParOf" srcId="{A2EEFD00-265F-D740-9E8F-C4429F3A4E68}" destId="{B1BFEE21-CAFB-FC4C-A402-3E9C1C41C14F}" srcOrd="3" destOrd="0" presId="urn:microsoft.com/office/officeart/2005/8/layout/vList3"/>
    <dgm:cxn modelId="{7F579635-5ABD-7A48-80EB-8F7BD717DDE7}" type="presParOf" srcId="{A2EEFD00-265F-D740-9E8F-C4429F3A4E68}" destId="{D79B6193-C970-3E49-A960-9D55E2701D62}" srcOrd="4" destOrd="0" presId="urn:microsoft.com/office/officeart/2005/8/layout/vList3"/>
    <dgm:cxn modelId="{5D617ED4-3A59-3645-9089-8B5EA9F86B2A}" type="presParOf" srcId="{D79B6193-C970-3E49-A960-9D55E2701D62}" destId="{61C87CDD-87EA-CE40-BFCB-DA626ECD3266}" srcOrd="0" destOrd="0" presId="urn:microsoft.com/office/officeart/2005/8/layout/vList3"/>
    <dgm:cxn modelId="{AF7CDCC0-87DC-E747-A620-76FA77CCE31E}" type="presParOf" srcId="{D79B6193-C970-3E49-A960-9D55E2701D62}" destId="{595ACEBB-ED3E-4842-8E56-7A6CD66D7F5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16D5AF-6D71-0E4D-8B8D-0B376E382C76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CF6565-346F-FC48-B331-397B7BE9FE23}">
      <dgm:prSet phldrT="[Text]"/>
      <dgm:spPr/>
      <dgm:t>
        <a:bodyPr/>
        <a:lstStyle/>
        <a:p>
          <a:r>
            <a:rPr lang="en-US" dirty="0"/>
            <a:t>Petroleum</a:t>
          </a:r>
        </a:p>
      </dgm:t>
    </dgm:pt>
    <dgm:pt modelId="{A23A4375-45A8-6F4E-A372-DA552FED23D4}" type="parTrans" cxnId="{089251E4-6E19-4246-8286-F8DCDE055473}">
      <dgm:prSet/>
      <dgm:spPr/>
      <dgm:t>
        <a:bodyPr/>
        <a:lstStyle/>
        <a:p>
          <a:endParaRPr lang="en-US"/>
        </a:p>
      </dgm:t>
    </dgm:pt>
    <dgm:pt modelId="{A9895E13-EC46-314F-9137-E988A949DDBE}" type="sibTrans" cxnId="{089251E4-6E19-4246-8286-F8DCDE055473}">
      <dgm:prSet/>
      <dgm:spPr/>
      <dgm:t>
        <a:bodyPr/>
        <a:lstStyle/>
        <a:p>
          <a:endParaRPr lang="en-US"/>
        </a:p>
      </dgm:t>
    </dgm:pt>
    <dgm:pt modelId="{EAAC5493-7576-0740-A045-F18A90ECB7E3}">
      <dgm:prSet phldrT="[Text]"/>
      <dgm:spPr/>
      <dgm:t>
        <a:bodyPr/>
        <a:lstStyle/>
        <a:p>
          <a:r>
            <a:rPr lang="en-US" dirty="0"/>
            <a:t>Farms</a:t>
          </a:r>
        </a:p>
      </dgm:t>
    </dgm:pt>
    <dgm:pt modelId="{6CA9043D-77DA-964D-B692-C2FF3B199631}" type="parTrans" cxnId="{91B8832C-DF1C-1343-AE99-7CC62C366800}">
      <dgm:prSet/>
      <dgm:spPr/>
      <dgm:t>
        <a:bodyPr/>
        <a:lstStyle/>
        <a:p>
          <a:endParaRPr lang="en-US"/>
        </a:p>
      </dgm:t>
    </dgm:pt>
    <dgm:pt modelId="{AC4B8035-243A-BB4A-857C-E7ACD3205A22}" type="sibTrans" cxnId="{91B8832C-DF1C-1343-AE99-7CC62C366800}">
      <dgm:prSet/>
      <dgm:spPr/>
      <dgm:t>
        <a:bodyPr/>
        <a:lstStyle/>
        <a:p>
          <a:endParaRPr lang="en-US"/>
        </a:p>
      </dgm:t>
    </dgm:pt>
    <dgm:pt modelId="{A1EF7036-4594-E840-85E9-4A243AE4D1D9}">
      <dgm:prSet phldrT="[Text]"/>
      <dgm:spPr/>
      <dgm:t>
        <a:bodyPr/>
        <a:lstStyle/>
        <a:p>
          <a:r>
            <a:rPr lang="en-US" dirty="0"/>
            <a:t>Computer Systems</a:t>
          </a:r>
        </a:p>
      </dgm:t>
    </dgm:pt>
    <dgm:pt modelId="{F352410C-BB33-A841-A8AA-7BE9BEE921F4}" type="parTrans" cxnId="{33397E56-E2F2-2047-850C-1420F300D310}">
      <dgm:prSet/>
      <dgm:spPr/>
      <dgm:t>
        <a:bodyPr/>
        <a:lstStyle/>
        <a:p>
          <a:endParaRPr lang="en-US"/>
        </a:p>
      </dgm:t>
    </dgm:pt>
    <dgm:pt modelId="{D6879B28-A226-364A-B80B-1E718E2C706E}" type="sibTrans" cxnId="{33397E56-E2F2-2047-850C-1420F300D310}">
      <dgm:prSet/>
      <dgm:spPr/>
      <dgm:t>
        <a:bodyPr/>
        <a:lstStyle/>
        <a:p>
          <a:endParaRPr lang="en-US"/>
        </a:p>
      </dgm:t>
    </dgm:pt>
    <dgm:pt modelId="{96C5EDE3-DFDA-AD4A-BE32-93F0EFD41C89}">
      <dgm:prSet phldrT="[Text]"/>
      <dgm:spPr/>
      <dgm:t>
        <a:bodyPr/>
        <a:lstStyle/>
        <a:p>
          <a:r>
            <a:rPr lang="en-US" dirty="0"/>
            <a:t>Utilities</a:t>
          </a:r>
        </a:p>
      </dgm:t>
    </dgm:pt>
    <dgm:pt modelId="{E01E36C4-2776-5545-B2CB-0C4A88927E8B}" type="parTrans" cxnId="{3A721357-F8CE-6A4C-844A-120E2068807C}">
      <dgm:prSet/>
      <dgm:spPr/>
      <dgm:t>
        <a:bodyPr/>
        <a:lstStyle/>
        <a:p>
          <a:endParaRPr lang="en-US"/>
        </a:p>
      </dgm:t>
    </dgm:pt>
    <dgm:pt modelId="{FA92E573-C7F7-EC4D-B332-F04C41F6A62D}" type="sibTrans" cxnId="{3A721357-F8CE-6A4C-844A-120E2068807C}">
      <dgm:prSet/>
      <dgm:spPr/>
      <dgm:t>
        <a:bodyPr/>
        <a:lstStyle/>
        <a:p>
          <a:endParaRPr lang="en-US"/>
        </a:p>
      </dgm:t>
    </dgm:pt>
    <dgm:pt modelId="{8C40D73A-E659-7D4C-86F9-2311D7F196F6}">
      <dgm:prSet phldrT="[Text]"/>
      <dgm:spPr/>
      <dgm:t>
        <a:bodyPr/>
        <a:lstStyle/>
        <a:p>
          <a:r>
            <a:rPr lang="en-US" dirty="0"/>
            <a:t>Lumber</a:t>
          </a:r>
        </a:p>
      </dgm:t>
    </dgm:pt>
    <dgm:pt modelId="{B8F3A059-1F0D-694B-96FC-783DEAAE29DF}" type="parTrans" cxnId="{431DE705-B185-6C46-A901-8B4CF4F2A5B4}">
      <dgm:prSet/>
      <dgm:spPr/>
      <dgm:t>
        <a:bodyPr/>
        <a:lstStyle/>
        <a:p>
          <a:endParaRPr lang="en-US"/>
        </a:p>
      </dgm:t>
    </dgm:pt>
    <dgm:pt modelId="{B52E0CB8-48DB-8746-A274-5A8EE1B3A925}" type="sibTrans" cxnId="{431DE705-B185-6C46-A901-8B4CF4F2A5B4}">
      <dgm:prSet/>
      <dgm:spPr/>
      <dgm:t>
        <a:bodyPr/>
        <a:lstStyle/>
        <a:p>
          <a:endParaRPr lang="en-US"/>
        </a:p>
      </dgm:t>
    </dgm:pt>
    <dgm:pt modelId="{96BDC532-F795-5C4F-A436-CE084694A85F}" type="pres">
      <dgm:prSet presAssocID="{2316D5AF-6D71-0E4D-8B8D-0B376E382C7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7CDDC77-9FD1-EB4C-9CF8-CB86E44F2A30}" type="pres">
      <dgm:prSet presAssocID="{54CF6565-346F-FC48-B331-397B7BE9FE23}" presName="centerShape" presStyleLbl="node0" presStyleIdx="0" presStyleCnt="1" custScaleX="72851" custScaleY="72969"/>
      <dgm:spPr/>
    </dgm:pt>
    <dgm:pt modelId="{DEAF33A1-AD54-FC4E-AF1B-53E44A32D175}" type="pres">
      <dgm:prSet presAssocID="{6CA9043D-77DA-964D-B692-C2FF3B199631}" presName="Name9" presStyleLbl="parChTrans1D2" presStyleIdx="0" presStyleCnt="4"/>
      <dgm:spPr/>
    </dgm:pt>
    <dgm:pt modelId="{6F4CA6F1-7515-FA44-8286-D98C78294A30}" type="pres">
      <dgm:prSet presAssocID="{6CA9043D-77DA-964D-B692-C2FF3B199631}" presName="connTx" presStyleLbl="parChTrans1D2" presStyleIdx="0" presStyleCnt="4"/>
      <dgm:spPr/>
    </dgm:pt>
    <dgm:pt modelId="{BFF3F76D-F39D-7747-9A19-DA35D1D03091}" type="pres">
      <dgm:prSet presAssocID="{EAAC5493-7576-0740-A045-F18A90ECB7E3}" presName="node" presStyleLbl="node1" presStyleIdx="0" presStyleCnt="4" custScaleX="74848" custScaleY="76866" custRadScaleRad="122074" custRadScaleInc="-3327">
        <dgm:presLayoutVars>
          <dgm:bulletEnabled val="1"/>
        </dgm:presLayoutVars>
      </dgm:prSet>
      <dgm:spPr/>
    </dgm:pt>
    <dgm:pt modelId="{E0B2E3B7-DBB4-1D49-B3A6-6AFFE10349DA}" type="pres">
      <dgm:prSet presAssocID="{F352410C-BB33-A841-A8AA-7BE9BEE921F4}" presName="Name9" presStyleLbl="parChTrans1D2" presStyleIdx="1" presStyleCnt="4"/>
      <dgm:spPr/>
    </dgm:pt>
    <dgm:pt modelId="{52D9235A-29C5-664C-8395-11C3E734B43A}" type="pres">
      <dgm:prSet presAssocID="{F352410C-BB33-A841-A8AA-7BE9BEE921F4}" presName="connTx" presStyleLbl="parChTrans1D2" presStyleIdx="1" presStyleCnt="4"/>
      <dgm:spPr/>
    </dgm:pt>
    <dgm:pt modelId="{AB5235DE-9B95-554E-959E-0ABE1205BE8E}" type="pres">
      <dgm:prSet presAssocID="{A1EF7036-4594-E840-85E9-4A243AE4D1D9}" presName="node" presStyleLbl="node1" presStyleIdx="1" presStyleCnt="4" custScaleX="76934" custScaleY="76734" custRadScaleRad="126217" custRadScaleInc="1072">
        <dgm:presLayoutVars>
          <dgm:bulletEnabled val="1"/>
        </dgm:presLayoutVars>
      </dgm:prSet>
      <dgm:spPr/>
    </dgm:pt>
    <dgm:pt modelId="{5DC44C51-8BE0-9B4A-B948-3CA5383E16A1}" type="pres">
      <dgm:prSet presAssocID="{E01E36C4-2776-5545-B2CB-0C4A88927E8B}" presName="Name9" presStyleLbl="parChTrans1D2" presStyleIdx="2" presStyleCnt="4"/>
      <dgm:spPr/>
    </dgm:pt>
    <dgm:pt modelId="{764A8521-0F6D-604D-B4BA-A29E34DB2BD6}" type="pres">
      <dgm:prSet presAssocID="{E01E36C4-2776-5545-B2CB-0C4A88927E8B}" presName="connTx" presStyleLbl="parChTrans1D2" presStyleIdx="2" presStyleCnt="4"/>
      <dgm:spPr/>
    </dgm:pt>
    <dgm:pt modelId="{D23F72E5-A4BD-514B-B6C9-AD115E094D87}" type="pres">
      <dgm:prSet presAssocID="{96C5EDE3-DFDA-AD4A-BE32-93F0EFD41C89}" presName="node" presStyleLbl="node1" presStyleIdx="2" presStyleCnt="4" custScaleX="78641" custScaleY="78918" custRadScaleRad="112474" custRadScaleInc="-916">
        <dgm:presLayoutVars>
          <dgm:bulletEnabled val="1"/>
        </dgm:presLayoutVars>
      </dgm:prSet>
      <dgm:spPr/>
    </dgm:pt>
    <dgm:pt modelId="{BA99B6F3-005B-CB47-A5C2-9218F9710CEC}" type="pres">
      <dgm:prSet presAssocID="{B8F3A059-1F0D-694B-96FC-783DEAAE29DF}" presName="Name9" presStyleLbl="parChTrans1D2" presStyleIdx="3" presStyleCnt="4"/>
      <dgm:spPr/>
    </dgm:pt>
    <dgm:pt modelId="{6397DF73-2C9C-304A-8351-E22EC6DBEA09}" type="pres">
      <dgm:prSet presAssocID="{B8F3A059-1F0D-694B-96FC-783DEAAE29DF}" presName="connTx" presStyleLbl="parChTrans1D2" presStyleIdx="3" presStyleCnt="4"/>
      <dgm:spPr/>
    </dgm:pt>
    <dgm:pt modelId="{926A67C6-1157-C742-A868-03D8F8034446}" type="pres">
      <dgm:prSet presAssocID="{8C40D73A-E659-7D4C-86F9-2311D7F196F6}" presName="node" presStyleLbl="node1" presStyleIdx="3" presStyleCnt="4" custScaleX="77963" custScaleY="77316" custRadScaleRad="115174" custRadScaleInc="-35">
        <dgm:presLayoutVars>
          <dgm:bulletEnabled val="1"/>
        </dgm:presLayoutVars>
      </dgm:prSet>
      <dgm:spPr/>
    </dgm:pt>
  </dgm:ptLst>
  <dgm:cxnLst>
    <dgm:cxn modelId="{431DE705-B185-6C46-A901-8B4CF4F2A5B4}" srcId="{54CF6565-346F-FC48-B331-397B7BE9FE23}" destId="{8C40D73A-E659-7D4C-86F9-2311D7F196F6}" srcOrd="3" destOrd="0" parTransId="{B8F3A059-1F0D-694B-96FC-783DEAAE29DF}" sibTransId="{B52E0CB8-48DB-8746-A274-5A8EE1B3A925}"/>
    <dgm:cxn modelId="{3D5E7E0B-5C0C-DF4F-B8AC-AC083ECC5A66}" type="presOf" srcId="{A1EF7036-4594-E840-85E9-4A243AE4D1D9}" destId="{AB5235DE-9B95-554E-959E-0ABE1205BE8E}" srcOrd="0" destOrd="0" presId="urn:microsoft.com/office/officeart/2005/8/layout/radial1"/>
    <dgm:cxn modelId="{8E004416-266C-8C46-8678-4D2250A0DECF}" type="presOf" srcId="{E01E36C4-2776-5545-B2CB-0C4A88927E8B}" destId="{764A8521-0F6D-604D-B4BA-A29E34DB2BD6}" srcOrd="1" destOrd="0" presId="urn:microsoft.com/office/officeart/2005/8/layout/radial1"/>
    <dgm:cxn modelId="{91B8832C-DF1C-1343-AE99-7CC62C366800}" srcId="{54CF6565-346F-FC48-B331-397B7BE9FE23}" destId="{EAAC5493-7576-0740-A045-F18A90ECB7E3}" srcOrd="0" destOrd="0" parTransId="{6CA9043D-77DA-964D-B692-C2FF3B199631}" sibTransId="{AC4B8035-243A-BB4A-857C-E7ACD3205A22}"/>
    <dgm:cxn modelId="{33397E56-E2F2-2047-850C-1420F300D310}" srcId="{54CF6565-346F-FC48-B331-397B7BE9FE23}" destId="{A1EF7036-4594-E840-85E9-4A243AE4D1D9}" srcOrd="1" destOrd="0" parTransId="{F352410C-BB33-A841-A8AA-7BE9BEE921F4}" sibTransId="{D6879B28-A226-364A-B80B-1E718E2C706E}"/>
    <dgm:cxn modelId="{3A721357-F8CE-6A4C-844A-120E2068807C}" srcId="{54CF6565-346F-FC48-B331-397B7BE9FE23}" destId="{96C5EDE3-DFDA-AD4A-BE32-93F0EFD41C89}" srcOrd="2" destOrd="0" parTransId="{E01E36C4-2776-5545-B2CB-0C4A88927E8B}" sibTransId="{FA92E573-C7F7-EC4D-B332-F04C41F6A62D}"/>
    <dgm:cxn modelId="{108F3D70-D5FA-F744-A9CA-C794AAFA7EBF}" type="presOf" srcId="{B8F3A059-1F0D-694B-96FC-783DEAAE29DF}" destId="{BA99B6F3-005B-CB47-A5C2-9218F9710CEC}" srcOrd="0" destOrd="0" presId="urn:microsoft.com/office/officeart/2005/8/layout/radial1"/>
    <dgm:cxn modelId="{0DAA6377-2488-5D46-8551-41163954B4FE}" type="presOf" srcId="{B8F3A059-1F0D-694B-96FC-783DEAAE29DF}" destId="{6397DF73-2C9C-304A-8351-E22EC6DBEA09}" srcOrd="1" destOrd="0" presId="urn:microsoft.com/office/officeart/2005/8/layout/radial1"/>
    <dgm:cxn modelId="{5DFCA589-57FF-954A-AD9B-647C63DE30A8}" type="presOf" srcId="{6CA9043D-77DA-964D-B692-C2FF3B199631}" destId="{6F4CA6F1-7515-FA44-8286-D98C78294A30}" srcOrd="1" destOrd="0" presId="urn:microsoft.com/office/officeart/2005/8/layout/radial1"/>
    <dgm:cxn modelId="{635AA38A-D70A-B240-AC46-912C1DFC9FE7}" type="presOf" srcId="{2316D5AF-6D71-0E4D-8B8D-0B376E382C76}" destId="{96BDC532-F795-5C4F-A436-CE084694A85F}" srcOrd="0" destOrd="0" presId="urn:microsoft.com/office/officeart/2005/8/layout/radial1"/>
    <dgm:cxn modelId="{195312B8-8075-794C-97C3-406073348F8D}" type="presOf" srcId="{E01E36C4-2776-5545-B2CB-0C4A88927E8B}" destId="{5DC44C51-8BE0-9B4A-B948-3CA5383E16A1}" srcOrd="0" destOrd="0" presId="urn:microsoft.com/office/officeart/2005/8/layout/radial1"/>
    <dgm:cxn modelId="{16CE11BB-3F3B-D346-923F-14AE06C5662D}" type="presOf" srcId="{F352410C-BB33-A841-A8AA-7BE9BEE921F4}" destId="{E0B2E3B7-DBB4-1D49-B3A6-6AFFE10349DA}" srcOrd="0" destOrd="0" presId="urn:microsoft.com/office/officeart/2005/8/layout/radial1"/>
    <dgm:cxn modelId="{9D2A75C8-A5EB-244B-A7F5-7B475FD4A92F}" type="presOf" srcId="{EAAC5493-7576-0740-A045-F18A90ECB7E3}" destId="{BFF3F76D-F39D-7747-9A19-DA35D1D03091}" srcOrd="0" destOrd="0" presId="urn:microsoft.com/office/officeart/2005/8/layout/radial1"/>
    <dgm:cxn modelId="{B3FCB8CA-2B05-5C44-B61E-E9478BF74862}" type="presOf" srcId="{96C5EDE3-DFDA-AD4A-BE32-93F0EFD41C89}" destId="{D23F72E5-A4BD-514B-B6C9-AD115E094D87}" srcOrd="0" destOrd="0" presId="urn:microsoft.com/office/officeart/2005/8/layout/radial1"/>
    <dgm:cxn modelId="{48425CDB-4F6B-3848-B699-C337862587B0}" type="presOf" srcId="{6CA9043D-77DA-964D-B692-C2FF3B199631}" destId="{DEAF33A1-AD54-FC4E-AF1B-53E44A32D175}" srcOrd="0" destOrd="0" presId="urn:microsoft.com/office/officeart/2005/8/layout/radial1"/>
    <dgm:cxn modelId="{089251E4-6E19-4246-8286-F8DCDE055473}" srcId="{2316D5AF-6D71-0E4D-8B8D-0B376E382C76}" destId="{54CF6565-346F-FC48-B331-397B7BE9FE23}" srcOrd="0" destOrd="0" parTransId="{A23A4375-45A8-6F4E-A372-DA552FED23D4}" sibTransId="{A9895E13-EC46-314F-9137-E988A949DDBE}"/>
    <dgm:cxn modelId="{E5B8F8F0-2CC8-8043-A21B-6851917D1E72}" type="presOf" srcId="{8C40D73A-E659-7D4C-86F9-2311D7F196F6}" destId="{926A67C6-1157-C742-A868-03D8F8034446}" srcOrd="0" destOrd="0" presId="urn:microsoft.com/office/officeart/2005/8/layout/radial1"/>
    <dgm:cxn modelId="{ED1660F9-4F98-AD4E-A86A-CBC48A9AF104}" type="presOf" srcId="{54CF6565-346F-FC48-B331-397B7BE9FE23}" destId="{67CDDC77-9FD1-EB4C-9CF8-CB86E44F2A30}" srcOrd="0" destOrd="0" presId="urn:microsoft.com/office/officeart/2005/8/layout/radial1"/>
    <dgm:cxn modelId="{CA7656FC-EA81-2A43-99EC-448262944341}" type="presOf" srcId="{F352410C-BB33-A841-A8AA-7BE9BEE921F4}" destId="{52D9235A-29C5-664C-8395-11C3E734B43A}" srcOrd="1" destOrd="0" presId="urn:microsoft.com/office/officeart/2005/8/layout/radial1"/>
    <dgm:cxn modelId="{8BF2F153-A81B-1C4E-ACAA-185636C2B4BC}" type="presParOf" srcId="{96BDC532-F795-5C4F-A436-CE084694A85F}" destId="{67CDDC77-9FD1-EB4C-9CF8-CB86E44F2A30}" srcOrd="0" destOrd="0" presId="urn:microsoft.com/office/officeart/2005/8/layout/radial1"/>
    <dgm:cxn modelId="{EC82215B-791A-164C-9BE8-2173A57AE6F0}" type="presParOf" srcId="{96BDC532-F795-5C4F-A436-CE084694A85F}" destId="{DEAF33A1-AD54-FC4E-AF1B-53E44A32D175}" srcOrd="1" destOrd="0" presId="urn:microsoft.com/office/officeart/2005/8/layout/radial1"/>
    <dgm:cxn modelId="{FA0E8C21-E9B9-464F-BCC6-7A7EDF5E7B6E}" type="presParOf" srcId="{DEAF33A1-AD54-FC4E-AF1B-53E44A32D175}" destId="{6F4CA6F1-7515-FA44-8286-D98C78294A30}" srcOrd="0" destOrd="0" presId="urn:microsoft.com/office/officeart/2005/8/layout/radial1"/>
    <dgm:cxn modelId="{BDAE7767-DF3F-4A49-A95C-D245C22A96D7}" type="presParOf" srcId="{96BDC532-F795-5C4F-A436-CE084694A85F}" destId="{BFF3F76D-F39D-7747-9A19-DA35D1D03091}" srcOrd="2" destOrd="0" presId="urn:microsoft.com/office/officeart/2005/8/layout/radial1"/>
    <dgm:cxn modelId="{77C7141D-4DFE-8447-994B-8BAF76379F26}" type="presParOf" srcId="{96BDC532-F795-5C4F-A436-CE084694A85F}" destId="{E0B2E3B7-DBB4-1D49-B3A6-6AFFE10349DA}" srcOrd="3" destOrd="0" presId="urn:microsoft.com/office/officeart/2005/8/layout/radial1"/>
    <dgm:cxn modelId="{505FFF1D-B33E-7242-BCCA-A91DC866E654}" type="presParOf" srcId="{E0B2E3B7-DBB4-1D49-B3A6-6AFFE10349DA}" destId="{52D9235A-29C5-664C-8395-11C3E734B43A}" srcOrd="0" destOrd="0" presId="urn:microsoft.com/office/officeart/2005/8/layout/radial1"/>
    <dgm:cxn modelId="{E85A5F82-F04F-4443-9FF5-1D77066CE9B4}" type="presParOf" srcId="{96BDC532-F795-5C4F-A436-CE084694A85F}" destId="{AB5235DE-9B95-554E-959E-0ABE1205BE8E}" srcOrd="4" destOrd="0" presId="urn:microsoft.com/office/officeart/2005/8/layout/radial1"/>
    <dgm:cxn modelId="{CEA0CE88-10D8-1749-A4D9-9549B80FA17B}" type="presParOf" srcId="{96BDC532-F795-5C4F-A436-CE084694A85F}" destId="{5DC44C51-8BE0-9B4A-B948-3CA5383E16A1}" srcOrd="5" destOrd="0" presId="urn:microsoft.com/office/officeart/2005/8/layout/radial1"/>
    <dgm:cxn modelId="{57654608-6EFE-374D-A34B-C4B42587B2AA}" type="presParOf" srcId="{5DC44C51-8BE0-9B4A-B948-3CA5383E16A1}" destId="{764A8521-0F6D-604D-B4BA-A29E34DB2BD6}" srcOrd="0" destOrd="0" presId="urn:microsoft.com/office/officeart/2005/8/layout/radial1"/>
    <dgm:cxn modelId="{7B977D7C-A202-2642-BD4A-80F91CE64F41}" type="presParOf" srcId="{96BDC532-F795-5C4F-A436-CE084694A85F}" destId="{D23F72E5-A4BD-514B-B6C9-AD115E094D87}" srcOrd="6" destOrd="0" presId="urn:microsoft.com/office/officeart/2005/8/layout/radial1"/>
    <dgm:cxn modelId="{BDC2A152-EB63-174C-8696-CA9F1F90CDB7}" type="presParOf" srcId="{96BDC532-F795-5C4F-A436-CE084694A85F}" destId="{BA99B6F3-005B-CB47-A5C2-9218F9710CEC}" srcOrd="7" destOrd="0" presId="urn:microsoft.com/office/officeart/2005/8/layout/radial1"/>
    <dgm:cxn modelId="{93402249-D5F8-B345-A644-95285CA46FEB}" type="presParOf" srcId="{BA99B6F3-005B-CB47-A5C2-9218F9710CEC}" destId="{6397DF73-2C9C-304A-8351-E22EC6DBEA09}" srcOrd="0" destOrd="0" presId="urn:microsoft.com/office/officeart/2005/8/layout/radial1"/>
    <dgm:cxn modelId="{3EAD1FB5-9A8E-F44F-8A53-E5BA0977622B}" type="presParOf" srcId="{96BDC532-F795-5C4F-A436-CE084694A85F}" destId="{926A67C6-1157-C742-A868-03D8F8034446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2D96A-219D-AD48-BA30-6DA26BC6E947}">
      <dsp:nvSpPr>
        <dsp:cNvPr id="0" name=""/>
        <dsp:cNvSpPr/>
      </dsp:nvSpPr>
      <dsp:spPr>
        <a:xfrm rot="10800000">
          <a:off x="1663243" y="2371"/>
          <a:ext cx="5405120" cy="120721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34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Implement and simulate the network in a variety of realistic scenarios</a:t>
          </a:r>
        </a:p>
      </dsp:txBody>
      <dsp:txXfrm rot="10800000">
        <a:off x="1965046" y="2371"/>
        <a:ext cx="5103317" cy="1207214"/>
      </dsp:txXfrm>
    </dsp:sp>
    <dsp:sp modelId="{FA4A0313-A5DC-A047-A4D0-3E499672A16E}">
      <dsp:nvSpPr>
        <dsp:cNvPr id="0" name=""/>
        <dsp:cNvSpPr/>
      </dsp:nvSpPr>
      <dsp:spPr>
        <a:xfrm>
          <a:off x="1059636" y="2371"/>
          <a:ext cx="1207214" cy="12072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766B0-4B47-BC46-B55E-010D3E949CA7}">
      <dsp:nvSpPr>
        <dsp:cNvPr id="0" name=""/>
        <dsp:cNvSpPr/>
      </dsp:nvSpPr>
      <dsp:spPr>
        <a:xfrm rot="10800000">
          <a:off x="1663243" y="1569948"/>
          <a:ext cx="5405120" cy="120721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34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Analyze and infer macroeconomic properties of the network structure </a:t>
          </a:r>
        </a:p>
      </dsp:txBody>
      <dsp:txXfrm rot="10800000">
        <a:off x="1965046" y="1569948"/>
        <a:ext cx="5103317" cy="1207214"/>
      </dsp:txXfrm>
    </dsp:sp>
    <dsp:sp modelId="{D12DB5B8-F819-6040-854D-62307BEB1645}">
      <dsp:nvSpPr>
        <dsp:cNvPr id="0" name=""/>
        <dsp:cNvSpPr/>
      </dsp:nvSpPr>
      <dsp:spPr>
        <a:xfrm>
          <a:off x="1059636" y="1569948"/>
          <a:ext cx="1207214" cy="120721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CEBB-ED3E-4842-8E56-7A6CD66D7F57}">
      <dsp:nvSpPr>
        <dsp:cNvPr id="0" name=""/>
        <dsp:cNvSpPr/>
      </dsp:nvSpPr>
      <dsp:spPr>
        <a:xfrm rot="10800000">
          <a:off x="1663243" y="3137525"/>
          <a:ext cx="5405120" cy="120721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34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Examine the network structure under historical examples of supply-side shocks</a:t>
          </a:r>
        </a:p>
      </dsp:txBody>
      <dsp:txXfrm rot="10800000">
        <a:off x="1965046" y="3137525"/>
        <a:ext cx="5103317" cy="1207214"/>
      </dsp:txXfrm>
    </dsp:sp>
    <dsp:sp modelId="{61C87CDD-87EA-CE40-BFCB-DA626ECD3266}">
      <dsp:nvSpPr>
        <dsp:cNvPr id="0" name=""/>
        <dsp:cNvSpPr/>
      </dsp:nvSpPr>
      <dsp:spPr>
        <a:xfrm>
          <a:off x="1059636" y="3137525"/>
          <a:ext cx="1207214" cy="12072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DDC77-9FD1-EB4C-9CF8-CB86E44F2A30}">
      <dsp:nvSpPr>
        <dsp:cNvPr id="0" name=""/>
        <dsp:cNvSpPr/>
      </dsp:nvSpPr>
      <dsp:spPr>
        <a:xfrm>
          <a:off x="3581040" y="1591660"/>
          <a:ext cx="801913" cy="803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Petroleum</a:t>
          </a:r>
        </a:p>
      </dsp:txBody>
      <dsp:txXfrm>
        <a:off x="3698477" y="1709288"/>
        <a:ext cx="567039" cy="567956"/>
      </dsp:txXfrm>
    </dsp:sp>
    <dsp:sp modelId="{DEAF33A1-AD54-FC4E-AF1B-53E44A32D175}">
      <dsp:nvSpPr>
        <dsp:cNvPr id="0" name=""/>
        <dsp:cNvSpPr/>
      </dsp:nvSpPr>
      <dsp:spPr>
        <a:xfrm rot="16099938">
          <a:off x="3586337" y="1206427"/>
          <a:ext cx="746227" cy="24896"/>
        </a:xfrm>
        <a:custGeom>
          <a:avLst/>
          <a:gdLst/>
          <a:ahLst/>
          <a:cxnLst/>
          <a:rect l="0" t="0" r="0" b="0"/>
          <a:pathLst>
            <a:path>
              <a:moveTo>
                <a:pt x="0" y="12448"/>
              </a:moveTo>
              <a:lnTo>
                <a:pt x="746227" y="1244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940795" y="1200219"/>
        <a:ext cx="37311" cy="37311"/>
      </dsp:txXfrm>
    </dsp:sp>
    <dsp:sp modelId="{BFF3F76D-F39D-7747-9A19-DA35D1D03091}">
      <dsp:nvSpPr>
        <dsp:cNvPr id="0" name=""/>
        <dsp:cNvSpPr/>
      </dsp:nvSpPr>
      <dsp:spPr>
        <a:xfrm>
          <a:off x="3524332" y="0"/>
          <a:ext cx="823895" cy="8461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Farms</a:t>
          </a:r>
        </a:p>
      </dsp:txBody>
      <dsp:txXfrm>
        <a:off x="3644989" y="123910"/>
        <a:ext cx="582581" cy="598288"/>
      </dsp:txXfrm>
    </dsp:sp>
    <dsp:sp modelId="{E0B2E3B7-DBB4-1D49-B3A6-6AFFE10349DA}">
      <dsp:nvSpPr>
        <dsp:cNvPr id="0" name=""/>
        <dsp:cNvSpPr/>
      </dsp:nvSpPr>
      <dsp:spPr>
        <a:xfrm rot="28944">
          <a:off x="4382922" y="1988339"/>
          <a:ext cx="984777" cy="24896"/>
        </a:xfrm>
        <a:custGeom>
          <a:avLst/>
          <a:gdLst/>
          <a:ahLst/>
          <a:cxnLst/>
          <a:rect l="0" t="0" r="0" b="0"/>
          <a:pathLst>
            <a:path>
              <a:moveTo>
                <a:pt x="0" y="12448"/>
              </a:moveTo>
              <a:lnTo>
                <a:pt x="984777" y="1244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0691" y="1976168"/>
        <a:ext cx="49238" cy="49238"/>
      </dsp:txXfrm>
    </dsp:sp>
    <dsp:sp modelId="{AB5235DE-9B95-554E-959E-0ABE1205BE8E}">
      <dsp:nvSpPr>
        <dsp:cNvPr id="0" name=""/>
        <dsp:cNvSpPr/>
      </dsp:nvSpPr>
      <dsp:spPr>
        <a:xfrm>
          <a:off x="5367667" y="1586170"/>
          <a:ext cx="846857" cy="84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Computer Systems</a:t>
          </a:r>
        </a:p>
      </dsp:txBody>
      <dsp:txXfrm>
        <a:off x="5491686" y="1709867"/>
        <a:ext cx="598819" cy="597261"/>
      </dsp:txXfrm>
    </dsp:sp>
    <dsp:sp modelId="{5DC44C51-8BE0-9B4A-B948-3CA5383E16A1}">
      <dsp:nvSpPr>
        <dsp:cNvPr id="0" name=""/>
        <dsp:cNvSpPr/>
      </dsp:nvSpPr>
      <dsp:spPr>
        <a:xfrm rot="5374608">
          <a:off x="3620524" y="2749553"/>
          <a:ext cx="734300" cy="24896"/>
        </a:xfrm>
        <a:custGeom>
          <a:avLst/>
          <a:gdLst/>
          <a:ahLst/>
          <a:cxnLst/>
          <a:rect l="0" t="0" r="0" b="0"/>
          <a:pathLst>
            <a:path>
              <a:moveTo>
                <a:pt x="0" y="12448"/>
              </a:moveTo>
              <a:lnTo>
                <a:pt x="734300" y="1244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9317" y="2743644"/>
        <a:ext cx="36715" cy="36715"/>
      </dsp:txXfrm>
    </dsp:sp>
    <dsp:sp modelId="{D23F72E5-A4BD-514B-B6C9-AD115E094D87}">
      <dsp:nvSpPr>
        <dsp:cNvPr id="0" name=""/>
        <dsp:cNvSpPr/>
      </dsp:nvSpPr>
      <dsp:spPr>
        <a:xfrm>
          <a:off x="3560771" y="3129130"/>
          <a:ext cx="865647" cy="8686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Utilities</a:t>
          </a:r>
        </a:p>
      </dsp:txBody>
      <dsp:txXfrm>
        <a:off x="3687542" y="3256348"/>
        <a:ext cx="612105" cy="614260"/>
      </dsp:txXfrm>
    </dsp:sp>
    <dsp:sp modelId="{BA99B6F3-005B-CB47-A5C2-9218F9710CEC}">
      <dsp:nvSpPr>
        <dsp:cNvPr id="0" name=""/>
        <dsp:cNvSpPr/>
      </dsp:nvSpPr>
      <dsp:spPr>
        <a:xfrm rot="10799055">
          <a:off x="2760214" y="1981041"/>
          <a:ext cx="820826" cy="24896"/>
        </a:xfrm>
        <a:custGeom>
          <a:avLst/>
          <a:gdLst/>
          <a:ahLst/>
          <a:cxnLst/>
          <a:rect l="0" t="0" r="0" b="0"/>
          <a:pathLst>
            <a:path>
              <a:moveTo>
                <a:pt x="0" y="12448"/>
              </a:moveTo>
              <a:lnTo>
                <a:pt x="820826" y="1244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150106" y="1972968"/>
        <a:ext cx="41041" cy="41041"/>
      </dsp:txXfrm>
    </dsp:sp>
    <dsp:sp modelId="{926A67C6-1157-C742-A868-03D8F8034446}">
      <dsp:nvSpPr>
        <dsp:cNvPr id="0" name=""/>
        <dsp:cNvSpPr/>
      </dsp:nvSpPr>
      <dsp:spPr>
        <a:xfrm>
          <a:off x="1902030" y="1568189"/>
          <a:ext cx="858184" cy="8510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Lumber</a:t>
          </a:r>
        </a:p>
      </dsp:txBody>
      <dsp:txXfrm>
        <a:off x="2027708" y="1692824"/>
        <a:ext cx="606828" cy="601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667952-4440-0546-9CB2-232F125873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7B6B2-30BE-D24E-AE74-F00C14B284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37C11-0A42-F949-991B-0DADB17A8550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64465-C3E2-BB4A-8440-867352CDB5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003A2-D3F7-BA44-B3B7-12F3D91BDA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6446B-6BE1-9145-A38D-EE63B62D6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115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8A422-6861-9F4B-94CA-3D23C29E7889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4521A-EDD9-C645-9164-73EE1690A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231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4521A-EDD9-C645-9164-73EE1690A0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Smallest count of zeros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4521A-EDD9-C645-9164-73EE1690A0F1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B65A2-4740-084A-8569-898C8C124E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7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count of zeros per 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4521A-EDD9-C645-9164-73EE1690A0F1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6EED-EE93-BA4D-9C78-EF387573B2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83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Smallest count of zeros per 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4521A-EDD9-C645-9164-73EE1690A0F1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8B86-9405-7049-89BF-3C6294AED3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3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74EB0-0F4B-A441-A1A2-36C292A22AA1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04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20F1E-9B23-8F45-B3B6-B63CA3817D7B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5FE7-A149-CB4A-BBDA-A4B08C27985D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2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764F-60F6-BA43-ABD6-62008F1B86BB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41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BBBE1-0262-2F42-B971-E02A6AF6AAEF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3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42B3-C06B-4C42-AC56-D5F0B42F220A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2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2103F-9921-D645-947B-1E34DF7F05BA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3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6B4DE-1381-824B-BA98-7B5F8FD8231B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7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7B43-FFFE-784C-A67C-E946877161B0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4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73C2-E7E1-3B4C-9BA5-C3131124CA05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2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B65A-2A6F-CC45-94BD-B101856177B8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43C79A-CC15-A242-B642-C30C8AD6F997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1517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a.gov/industry/input-output-accounts-data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4A8D-9EDD-DB48-8093-CC0D95D02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687" y="3034126"/>
            <a:ext cx="7153154" cy="2268559"/>
          </a:xfrm>
        </p:spPr>
        <p:txBody>
          <a:bodyPr/>
          <a:lstStyle/>
          <a:p>
            <a:r>
              <a:rPr lang="en-US"/>
              <a:t>Economic Networks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75A47-6744-E244-8006-C0DF4CE09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008" y="3136887"/>
            <a:ext cx="5804567" cy="1160213"/>
          </a:xfrm>
        </p:spPr>
        <p:txBody>
          <a:bodyPr/>
          <a:lstStyle/>
          <a:p>
            <a:r>
              <a:rPr lang="en-US"/>
              <a:t>Mark Oussoren, Andrej Leban, Tzu Leung, Andrew 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Michael Kenna at Bau-Xi Gallery | Clouds, Fence and Snow, Nakafurano,  Hokkaido">
            <a:extLst>
              <a:ext uri="{FF2B5EF4-FFF2-40B4-BE49-F238E27FC236}">
                <a16:creationId xmlns:a16="http://schemas.microsoft.com/office/drawing/2014/main" id="{6F02EA12-DF05-2540-A55D-34F99A8DC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-728393"/>
            <a:ext cx="11294848" cy="78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D5DA8-4D42-4842-AA88-D8CEC816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6603E-89B1-3A40-A26A-B070771A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27" y="2286296"/>
            <a:ext cx="9272447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dirty="0"/>
              <a:t>Exploratory Data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EBA98-0A4B-2446-98B4-B698F33C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772" y="3769587"/>
            <a:ext cx="6604390" cy="1160213"/>
          </a:xfrm>
        </p:spPr>
        <p:txBody>
          <a:bodyPr vert="horz" lIns="91440" tIns="0" rIns="91440" bIns="45720" rtlCol="0" anchor="b">
            <a:normAutofit/>
          </a:bodyPr>
          <a:lstStyle/>
          <a:p>
            <a:pPr algn="l"/>
            <a:r>
              <a:rPr lang="en-US" sz="2000" dirty="0"/>
              <a:t>Here we play with the data to garner more intuition for modeling and ultimately answering our question.</a:t>
            </a:r>
          </a:p>
        </p:txBody>
      </p:sp>
    </p:spTree>
    <p:extLst>
      <p:ext uri="{BB962C8B-B14F-4D97-AF65-F5344CB8AC3E}">
        <p14:creationId xmlns:p14="http://schemas.microsoft.com/office/powerpoint/2010/main" val="223561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3790-3495-F64E-9812-FD60AA86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523" y="805817"/>
            <a:ext cx="8351352" cy="1081705"/>
          </a:xfrm>
        </p:spPr>
        <p:txBody>
          <a:bodyPr/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- % of Zeros per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5F79-77A2-A54D-9CD7-B301FEE0D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0989" y="1494751"/>
            <a:ext cx="4136478" cy="3997828"/>
          </a:xfrm>
        </p:spPr>
        <p:txBody>
          <a:bodyPr/>
          <a:lstStyle/>
          <a:p>
            <a:pPr marL="6160" indent="0">
              <a:buNone/>
            </a:pPr>
            <a:r>
              <a:rPr lang="en-US" dirty="0"/>
              <a:t>Primary Industries - Most Zeros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F2F14-EA5C-8443-9490-1BA8A51CE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6008" y="1518191"/>
            <a:ext cx="3894222" cy="3997829"/>
          </a:xfrm>
        </p:spPr>
        <p:txBody>
          <a:bodyPr/>
          <a:lstStyle/>
          <a:p>
            <a:pPr marL="6160" indent="0">
              <a:buNone/>
            </a:pPr>
            <a:r>
              <a:rPr lang="en-US" dirty="0"/>
              <a:t>Housing Spending</a:t>
            </a:r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43C1EFA8-5207-964B-A681-27B897DF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292994"/>
            <a:ext cx="3568576" cy="401464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B34221E-F890-4F4D-AA10-71397FB6FA47}"/>
              </a:ext>
            </a:extLst>
          </p:cNvPr>
          <p:cNvSpPr/>
          <p:nvPr/>
        </p:nvSpPr>
        <p:spPr>
          <a:xfrm>
            <a:off x="2706149" y="2405614"/>
            <a:ext cx="1967774" cy="331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65B9D6-5564-AE47-842B-D73314276FD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43924" y="2571266"/>
            <a:ext cx="362225" cy="16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6776D8-5D7F-7347-BC53-347B01163B36}"/>
              </a:ext>
            </a:extLst>
          </p:cNvPr>
          <p:cNvSpPr txBox="1"/>
          <p:nvPr/>
        </p:nvSpPr>
        <p:spPr>
          <a:xfrm>
            <a:off x="1191564" y="2449016"/>
            <a:ext cx="1375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Intuitively funds don’t need to spend on many other industries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38AA5-1B3E-E34F-B70F-7E6B2721FDEA}"/>
              </a:ext>
            </a:extLst>
          </p:cNvPr>
          <p:cNvSpPr/>
          <p:nvPr/>
        </p:nvSpPr>
        <p:spPr>
          <a:xfrm>
            <a:off x="4154401" y="3153163"/>
            <a:ext cx="507799" cy="28441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DDF0E-FC09-A245-9E6A-E0B17B5B7E34}"/>
              </a:ext>
            </a:extLst>
          </p:cNvPr>
          <p:cNvSpPr txBox="1"/>
          <p:nvPr/>
        </p:nvSpPr>
        <p:spPr>
          <a:xfrm>
            <a:off x="1183270" y="3498166"/>
            <a:ext cx="1384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doesn’t intuitively make much sense – housing *should* require the products in many industries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1DDBE6-9C31-8A4D-8A9F-27D56125361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282735" y="3295369"/>
            <a:ext cx="1871666" cy="36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088B5A-FF7C-A24F-ACEF-A23046CF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D66F9B2-609E-F243-9D8C-9F1352DA8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706718"/>
              </p:ext>
            </p:extLst>
          </p:nvPr>
        </p:nvGraphicFramePr>
        <p:xfrm>
          <a:off x="5483928" y="1887522"/>
          <a:ext cx="6708072" cy="4828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312DA44-00B4-CA40-A9C4-3CA5099B1FCE}"/>
              </a:ext>
            </a:extLst>
          </p:cNvPr>
          <p:cNvSpPr/>
          <p:nvPr/>
        </p:nvSpPr>
        <p:spPr>
          <a:xfrm>
            <a:off x="6465445" y="1592315"/>
            <a:ext cx="45719" cy="478188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9674B1-3B87-694E-8AA9-707AB8769268}"/>
              </a:ext>
            </a:extLst>
          </p:cNvPr>
          <p:cNvSpPr/>
          <p:nvPr/>
        </p:nvSpPr>
        <p:spPr>
          <a:xfrm rot="16200000">
            <a:off x="6720170" y="-2168809"/>
            <a:ext cx="45719" cy="835135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4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3790-3495-F64E-9812-FD60AA86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600" y="805817"/>
            <a:ext cx="9090261" cy="1081705"/>
          </a:xfrm>
        </p:spPr>
        <p:txBody>
          <a:bodyPr/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– Input Correlation Invariance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5D1B15E-2013-974F-93F4-AAE1D9598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0464" y="2042630"/>
            <a:ext cx="3518117" cy="3997828"/>
          </a:xfrm>
        </p:spPr>
        <p:txBody>
          <a:bodyPr>
            <a:normAutofit fontScale="92500"/>
          </a:bodyPr>
          <a:lstStyle/>
          <a:p>
            <a:r>
              <a:rPr lang="en-US" dirty="0"/>
              <a:t>This is a small subset of industries comparing input correlations over time</a:t>
            </a:r>
          </a:p>
          <a:p>
            <a:r>
              <a:rPr lang="en-US" dirty="0"/>
              <a:t>There are shifts in the correlations of the industries, but generally steady</a:t>
            </a:r>
          </a:p>
          <a:p>
            <a:r>
              <a:rPr lang="en-US" dirty="0"/>
              <a:t>This is promising for later analysis of possible steady-state industry dynamics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834C8-DC42-4545-BB1C-6F767615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9221B-24F2-5E47-BC9E-91146AF2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81" y="1635273"/>
            <a:ext cx="5221485" cy="47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7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E8515BB-59EE-453D-82CE-EE72BF30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F492A7-5C9A-44D0-BA44-21328109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CB1921-2103-4962-BC2D-CB488DD9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309053-D520-473F-B065-0965E5C88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7B27DF-8961-4473-A375-68D728746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FD8EDB-2312-4205-84DF-61A53F865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B30E19-C5A4-40B1-988C-0E5552A0E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C3790-3495-F64E-9812-FD60AA86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– Relationship with Futures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82BBB-9013-5344-B29E-3022833F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53A6750-83E0-8147-A673-A09BA1F41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228" y="2165328"/>
            <a:ext cx="2569268" cy="1712845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0A18FD88-023B-ED42-8A1F-C7C059A5B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1007" y="2165328"/>
            <a:ext cx="2569268" cy="1712845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DE4FFD-66D0-9742-A350-253C71711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5834" y="1489636"/>
            <a:ext cx="4136478" cy="3997828"/>
          </a:xfrm>
        </p:spPr>
        <p:txBody>
          <a:bodyPr/>
          <a:lstStyle/>
          <a:p>
            <a:pPr marL="6160" indent="0">
              <a:buNone/>
            </a:pPr>
            <a:r>
              <a:rPr lang="en-US" dirty="0"/>
              <a:t>Autocorrelation Structures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FEB73DB-549D-DF47-9A9D-318A62F9B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256" y="4300253"/>
            <a:ext cx="2899144" cy="1932762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474D348B-0AF0-C949-A622-A5FD8F5E8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0884" y="2165327"/>
            <a:ext cx="2899143" cy="1932762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2AB3B95-5D4B-2840-B8A8-BCDDC4BA6F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2096" y="2165326"/>
            <a:ext cx="2899145" cy="19327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17">
                <a:extLst>
                  <a:ext uri="{FF2B5EF4-FFF2-40B4-BE49-F238E27FC236}">
                    <a16:creationId xmlns:a16="http://schemas.microsoft.com/office/drawing/2014/main" id="{C4BADCB0-643B-EE4A-8B97-0812C446C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6726" y="4456149"/>
                <a:ext cx="3121657" cy="3997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448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9533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5888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70973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17328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642616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3108960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575304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404164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/>
              </a:p>
              <a:p>
                <a:r>
                  <a:rPr lang="en-US" sz="1600" dirty="0"/>
                  <a:t>The stochastic processes mirror each other – our goal is not forecasting as Futures data is more suitable</a:t>
                </a:r>
              </a:p>
            </p:txBody>
          </p:sp>
        </mc:Choice>
        <mc:Fallback>
          <p:sp>
            <p:nvSpPr>
              <p:cNvPr id="34" name="Content Placeholder 17">
                <a:extLst>
                  <a:ext uri="{FF2B5EF4-FFF2-40B4-BE49-F238E27FC236}">
                    <a16:creationId xmlns:a16="http://schemas.microsoft.com/office/drawing/2014/main" id="{C4BADCB0-643B-EE4A-8B97-0812C446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726" y="4456149"/>
                <a:ext cx="3121657" cy="3997828"/>
              </a:xfrm>
              <a:prstGeom prst="rect">
                <a:avLst/>
              </a:prstGeom>
              <a:blipFill>
                <a:blip r:embed="rId11"/>
                <a:stretch>
                  <a:fillRect l="-405" r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DBC479D-345F-7A4C-82B2-1360AA71E34E}"/>
              </a:ext>
            </a:extLst>
          </p:cNvPr>
          <p:cNvSpPr txBox="1">
            <a:spLocks/>
          </p:cNvSpPr>
          <p:nvPr/>
        </p:nvSpPr>
        <p:spPr>
          <a:xfrm>
            <a:off x="2341740" y="1503139"/>
            <a:ext cx="4136478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" panose="05000000000000000000" pitchFamily="2" charset="2"/>
              <a:buNone/>
            </a:pPr>
            <a:r>
              <a:rPr lang="en-US" dirty="0"/>
              <a:t>Price Evolution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61A71-6A96-DE4B-A0C9-7085EE1AE12F}"/>
              </a:ext>
            </a:extLst>
          </p:cNvPr>
          <p:cNvSpPr/>
          <p:nvPr/>
        </p:nvSpPr>
        <p:spPr>
          <a:xfrm>
            <a:off x="4891290" y="1534440"/>
            <a:ext cx="45719" cy="478188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736FE5-C1F0-FF45-B0AA-87974438B420}"/>
              </a:ext>
            </a:extLst>
          </p:cNvPr>
          <p:cNvSpPr/>
          <p:nvPr/>
        </p:nvSpPr>
        <p:spPr>
          <a:xfrm rot="16200000" flipH="1">
            <a:off x="6352059" y="-2785174"/>
            <a:ext cx="45719" cy="94926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20ACA778-C982-7143-ADB1-BF1D0D19EBCF}"/>
              </a:ext>
            </a:extLst>
          </p:cNvPr>
          <p:cNvSpPr txBox="1">
            <a:spLocks/>
          </p:cNvSpPr>
          <p:nvPr/>
        </p:nvSpPr>
        <p:spPr>
          <a:xfrm>
            <a:off x="1562579" y="2078062"/>
            <a:ext cx="3231096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None/>
            </a:pPr>
            <a:r>
              <a:rPr lang="en-US" sz="1600" dirty="0"/>
              <a:t>To reiterate our goal: we want to understand the </a:t>
            </a:r>
            <a:r>
              <a:rPr lang="en-US" sz="1600" b="1" dirty="0"/>
              <a:t>flow</a:t>
            </a:r>
            <a:r>
              <a:rPr lang="en-US" sz="1600" dirty="0"/>
              <a:t> and </a:t>
            </a:r>
            <a:r>
              <a:rPr lang="en-US" sz="1600" b="1" dirty="0"/>
              <a:t>distribution</a:t>
            </a:r>
            <a:r>
              <a:rPr lang="en-US" sz="1600" dirty="0"/>
              <a:t> of goods after crises rather than mere </a:t>
            </a:r>
            <a:r>
              <a:rPr lang="en-US" sz="1600" b="1" dirty="0"/>
              <a:t>correlations</a:t>
            </a:r>
            <a:r>
              <a:rPr lang="en-US" sz="1600" dirty="0"/>
              <a:t> and price changes.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C3F5F8F1-9DBB-8644-BE7E-31C6ED0456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8596" y="3741732"/>
            <a:ext cx="3065447" cy="204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3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ally Mann&amp;#39;s Haunted South - The New York Times">
            <a:extLst>
              <a:ext uri="{FF2B5EF4-FFF2-40B4-BE49-F238E27FC236}">
                <a16:creationId xmlns:a16="http://schemas.microsoft.com/office/drawing/2014/main" id="{FAFEE802-F13A-2A46-B15A-BE0CCBA2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8" y="-128585"/>
            <a:ext cx="12725405" cy="715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E8EF2B-D7CF-9049-B743-CD2ED5AB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273" y="2254853"/>
            <a:ext cx="7956560" cy="1424746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381CE-61D5-414E-9E4A-45C809EE6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512" y="2719419"/>
            <a:ext cx="7791931" cy="878468"/>
          </a:xfrm>
        </p:spPr>
        <p:txBody>
          <a:bodyPr/>
          <a:lstStyle/>
          <a:p>
            <a:pPr algn="l"/>
            <a:r>
              <a:rPr lang="en-US" dirty="0"/>
              <a:t>Finally, we detail our next steps in tackling the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98A05-B5BD-ED45-9356-A0C59F37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6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DF8E-C389-EF43-A788-C862B6B0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Next Steps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2B87C-CAA7-3545-AC53-D321C8F3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25C899-91C2-0E4E-BE46-DF18C3C05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111896"/>
              </p:ext>
            </p:extLst>
          </p:nvPr>
        </p:nvGraphicFramePr>
        <p:xfrm>
          <a:off x="2032000" y="1791221"/>
          <a:ext cx="8128000" cy="4347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010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28623FE-81D6-4F09-8D7A-F76F15A2F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9256214-74F4-4CEA-8704-1D8CCDB83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3BBEE1-0C06-4A90-AFCF-ECDA15B81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DF634B5-C6ED-4234-A24B-02D885B1C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444AFB-4E57-4D85-9602-F52A64E2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61919C-DD7F-43B1-B71B-DF7EE29A6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C3AEA-F8C3-C041-9552-7C6035DE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009" y="2788918"/>
            <a:ext cx="4555856" cy="27824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/>
              <a:t>Appendix</a:t>
            </a:r>
          </a:p>
        </p:txBody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C39649D3-3CC3-4DD7-AA2D-81A3546AF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4FE4D-815A-4F4A-AA81-CBF158DB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99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9FF3-1ECC-3847-BB0C-76A65B99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87BE-EC10-2A49-A00D-4E52BFDAB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958330" cy="39978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94 columns (excluding year and name):</a:t>
            </a:r>
          </a:p>
          <a:p>
            <a:pPr lvl="1"/>
            <a:r>
              <a:rPr lang="en-US" dirty="0"/>
              <a:t>71 represent an industry’s (a row) spending on other industries (as in the earlier example) whose sum equals column ‘Total Intermediate’</a:t>
            </a:r>
          </a:p>
          <a:p>
            <a:pPr lvl="1"/>
            <a:r>
              <a:rPr lang="en-US" dirty="0"/>
              <a:t>21 represent “secondary” industry spending (exports/imports of goods, IP investments, etc.) whose sum equals column ‘Total Value Added’</a:t>
            </a:r>
          </a:p>
          <a:p>
            <a:pPr lvl="1"/>
            <a:r>
              <a:rPr lang="en-US" dirty="0"/>
              <a:t>Finally, the last column is given by ‘Total Commodity Output’ which is the sum of ‘Total Intermediate’ and ‘Total Value Added’</a:t>
            </a:r>
          </a:p>
          <a:p>
            <a:r>
              <a:rPr lang="en-US" dirty="0"/>
              <a:t>There are 79 rows:</a:t>
            </a:r>
          </a:p>
          <a:p>
            <a:pPr lvl="1"/>
            <a:r>
              <a:rPr lang="en-US" dirty="0"/>
              <a:t>73 represent other industries’ spending on an industry (column)</a:t>
            </a:r>
          </a:p>
          <a:p>
            <a:pPr lvl="1"/>
            <a:r>
              <a:rPr lang="en-US" dirty="0"/>
              <a:t>3 represent “secondary” industries that spend on the industry (wages, operating surplus, etc.)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C7B40-1408-2C4F-8123-23B7B998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60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3790-3495-F64E-9812-FD60AA86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225" y="805817"/>
            <a:ext cx="9139319" cy="1081705"/>
          </a:xfrm>
        </p:spPr>
        <p:txBody>
          <a:bodyPr/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– Commodity Output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5F79-77A2-A54D-9CD7-B301FEE0D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9932" y="1676988"/>
            <a:ext cx="4192826" cy="3997828"/>
          </a:xfrm>
        </p:spPr>
        <p:txBody>
          <a:bodyPr/>
          <a:lstStyle/>
          <a:p>
            <a:r>
              <a:rPr lang="en-US" dirty="0"/>
              <a:t>5 Largest Output Increases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F2F14-EA5C-8443-9490-1BA8A51CE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3195" y="1690837"/>
            <a:ext cx="4315639" cy="3997829"/>
          </a:xfrm>
        </p:spPr>
        <p:txBody>
          <a:bodyPr/>
          <a:lstStyle/>
          <a:p>
            <a:r>
              <a:rPr lang="en-US" dirty="0"/>
              <a:t>5 Largest Output Decreases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AB9DB40E-3A8A-E546-AD26-4F1684DE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70" y="2356900"/>
            <a:ext cx="4580749" cy="3053833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9A955C1-DE3B-F744-8184-27E892B6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586" y="2356899"/>
            <a:ext cx="4580750" cy="30538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D06448-10A0-4043-8E95-BA45E48761D5}"/>
              </a:ext>
            </a:extLst>
          </p:cNvPr>
          <p:cNvSpPr txBox="1"/>
          <p:nvPr/>
        </p:nvSpPr>
        <p:spPr>
          <a:xfrm>
            <a:off x="1667105" y="5456297"/>
            <a:ext cx="462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see the computing and technology sector growth story spanning the last two decades – consuming much more from other industries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8311B6-C4C6-0C45-990A-91867ECE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02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3790-3495-F64E-9812-FD60AA86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600" y="805817"/>
            <a:ext cx="9090261" cy="1081705"/>
          </a:xfrm>
        </p:spPr>
        <p:txBody>
          <a:bodyPr/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– Housing Output Breakdown</a:t>
            </a:r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181CF6EB-0529-B042-A225-4CE2FA02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84" y="1645366"/>
            <a:ext cx="4347029" cy="4890408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5D1B15E-2013-974F-93F4-AAE1D9598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0826" y="2013904"/>
            <a:ext cx="3694858" cy="3997828"/>
          </a:xfrm>
        </p:spPr>
        <p:txBody>
          <a:bodyPr/>
          <a:lstStyle/>
          <a:p>
            <a:r>
              <a:rPr lang="en-US" dirty="0"/>
              <a:t>The Fed makes up most Housing purchases – most likely through mortgages which makes sense</a:t>
            </a:r>
          </a:p>
          <a:p>
            <a:r>
              <a:rPr lang="en-US" dirty="0"/>
              <a:t>Food services and retail intuitively rely on housing </a:t>
            </a:r>
          </a:p>
          <a:p>
            <a:r>
              <a:rPr lang="en-US" dirty="0"/>
              <a:t>How does this industry differ with real estate and other related industries?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834C8-DC42-4545-BB1C-6F767615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069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B174-F16F-364B-AE46-067B1C6A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265C-11A7-B74D-A376-43A2EB01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1315782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/>
              <a:t>Slides 3-5: Problem Introduction</a:t>
            </a:r>
          </a:p>
          <a:p>
            <a:r>
              <a:rPr lang="en-US" sz="2800" dirty="0"/>
              <a:t>Slides 6-9: Data Preprocessing</a:t>
            </a:r>
          </a:p>
          <a:p>
            <a:r>
              <a:rPr lang="en-US" sz="2800" dirty="0"/>
              <a:t>Slides 10-13: EDA</a:t>
            </a:r>
          </a:p>
          <a:p>
            <a:r>
              <a:rPr lang="en-US" sz="2800" dirty="0"/>
              <a:t>Slides 14-15: Next Steps</a:t>
            </a:r>
          </a:p>
          <a:p>
            <a:r>
              <a:rPr lang="en-US" sz="2800" dirty="0"/>
              <a:t>Slides 16-25: Appendix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4EC15-8105-3C4E-BAF5-36BCCF53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21C1-9F91-CA42-B21D-6F491392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005" y="778646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Graph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1F7EBA-864D-3346-A9F2-CC26EDE86E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7730" y="1566509"/>
                <a:ext cx="7796540" cy="3997828"/>
              </a:xfrm>
              <a:prstGeom prst="rect">
                <a:avLst/>
              </a:prstGeom>
            </p:spPr>
            <p:txBody>
              <a:bodyPr/>
              <a:lstStyle>
                <a:lvl1pPr marL="34448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9533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5888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70973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17328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642616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3108960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575304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404164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A graph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an ordered triple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consisting of vertices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edges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and an incidence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1800" dirty="0"/>
                  <a:t> that assigns a set of vertices to each edge </a:t>
                </a:r>
              </a:p>
              <a:p>
                <a:r>
                  <a:rPr lang="en-US" sz="1800" dirty="0"/>
                  <a:t>In this example</a:t>
                </a:r>
              </a:p>
              <a:p>
                <a:pPr lvl="1"/>
                <a:r>
                  <a:rPr lang="en-US" sz="1600" dirty="0"/>
                  <a:t>Vertices = {Farms, Lumber, Petroleum,</a:t>
                </a:r>
              </a:p>
              <a:p>
                <a:pPr marL="457010" lvl="1" indent="0">
                  <a:buNone/>
                </a:pPr>
                <a:r>
                  <a:rPr lang="en-US" sz="1600" dirty="0"/>
                  <a:t>                     Computer Systems, Utilities}</a:t>
                </a:r>
              </a:p>
              <a:p>
                <a:pPr lvl="1"/>
                <a:r>
                  <a:rPr lang="en-US" sz="1600" dirty="0"/>
                  <a:t>Edges = {1, 2, 3, 4}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sz="1600" b="0" dirty="0"/>
                  <a:t>(Farms, Petroleum)</a:t>
                </a:r>
              </a:p>
              <a:p>
                <a:pPr marL="457010" lvl="1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      ⋮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457010" lvl="1" indent="0">
                  <a:buNone/>
                </a:pPr>
                <a:r>
                  <a:rPr lang="en-US" sz="16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sz="1600" dirty="0"/>
                  <a:t>(Lumber, Petroleum)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1F7EBA-864D-3346-A9F2-CC26EDE86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730" y="1566509"/>
                <a:ext cx="7796540" cy="3997828"/>
              </a:xfrm>
              <a:prstGeom prst="rect">
                <a:avLst/>
              </a:prstGeom>
              <a:blipFill>
                <a:blip r:embed="rId2"/>
                <a:stretch>
                  <a:fillRect l="-326" t="-316" b="-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6036FCE-7157-F947-8385-7FE4EDB9AB36}"/>
              </a:ext>
            </a:extLst>
          </p:cNvPr>
          <p:cNvGrpSpPr/>
          <p:nvPr/>
        </p:nvGrpSpPr>
        <p:grpSpPr>
          <a:xfrm>
            <a:off x="4960652" y="2465402"/>
            <a:ext cx="7958331" cy="3997827"/>
            <a:chOff x="4879627" y="2766348"/>
            <a:chExt cx="7958331" cy="399782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62CF75EE-67E7-894F-B416-52B28DDCE12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71756086"/>
                </p:ext>
              </p:extLst>
            </p:nvPr>
          </p:nvGraphicFramePr>
          <p:xfrm>
            <a:off x="4879627" y="2766348"/>
            <a:ext cx="7958331" cy="399782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B2CBB8-629B-444D-9D76-8C56AB0EB7ED}"/>
                </a:ext>
              </a:extLst>
            </p:cNvPr>
            <p:cNvSpPr txBox="1"/>
            <p:nvPr/>
          </p:nvSpPr>
          <p:spPr>
            <a:xfrm>
              <a:off x="8696621" y="3796916"/>
              <a:ext cx="2737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09F97D-3B14-B043-9F2E-2666FE9C6890}"/>
                </a:ext>
              </a:extLst>
            </p:cNvPr>
            <p:cNvSpPr txBox="1"/>
            <p:nvPr/>
          </p:nvSpPr>
          <p:spPr>
            <a:xfrm>
              <a:off x="9612950" y="4597501"/>
              <a:ext cx="2737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17DED-1087-3C47-A6D8-ABFE6381C429}"/>
                </a:ext>
              </a:extLst>
            </p:cNvPr>
            <p:cNvSpPr txBox="1"/>
            <p:nvPr/>
          </p:nvSpPr>
          <p:spPr>
            <a:xfrm>
              <a:off x="8721699" y="5349855"/>
              <a:ext cx="2737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2754FA-B7B8-5A42-9B99-09B78FCADE0A}"/>
                </a:ext>
              </a:extLst>
            </p:cNvPr>
            <p:cNvSpPr txBox="1"/>
            <p:nvPr/>
          </p:nvSpPr>
          <p:spPr>
            <a:xfrm>
              <a:off x="7899892" y="4574350"/>
              <a:ext cx="2737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919429F-B4FD-8D41-9977-37310B2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23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3790-3495-F64E-9812-FD60AA86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523" y="805817"/>
            <a:ext cx="8351352" cy="1081705"/>
          </a:xfrm>
        </p:spPr>
        <p:txBody>
          <a:bodyPr/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- % of Zeros per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5F79-77A2-A54D-9CD7-B301FEE0D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2774" y="1635427"/>
            <a:ext cx="3891960" cy="3997828"/>
          </a:xfrm>
        </p:spPr>
        <p:txBody>
          <a:bodyPr/>
          <a:lstStyle/>
          <a:p>
            <a:r>
              <a:rPr lang="en-US" dirty="0"/>
              <a:t>Primary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F2F14-EA5C-8443-9490-1BA8A51CE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036" y="1635421"/>
            <a:ext cx="3894222" cy="3997829"/>
          </a:xfrm>
        </p:spPr>
        <p:txBody>
          <a:bodyPr/>
          <a:lstStyle/>
          <a:p>
            <a:r>
              <a:rPr lang="en-US" dirty="0"/>
              <a:t>Secondary Features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34221E-F890-4F4D-AA10-71397FB6FA47}"/>
              </a:ext>
            </a:extLst>
          </p:cNvPr>
          <p:cNvSpPr/>
          <p:nvPr/>
        </p:nvSpPr>
        <p:spPr>
          <a:xfrm>
            <a:off x="3113590" y="2222339"/>
            <a:ext cx="1041721" cy="1736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776D8-5D7F-7347-BC53-347B01163B36}"/>
              </a:ext>
            </a:extLst>
          </p:cNvPr>
          <p:cNvSpPr txBox="1"/>
          <p:nvPr/>
        </p:nvSpPr>
        <p:spPr>
          <a:xfrm>
            <a:off x="1193669" y="5350218"/>
            <a:ext cx="1474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guess many industries require professional, scientific and technical services?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7C600C-9CC0-7247-9847-28076495D748}"/>
              </a:ext>
            </a:extLst>
          </p:cNvPr>
          <p:cNvSpPr/>
          <p:nvPr/>
        </p:nvSpPr>
        <p:spPr>
          <a:xfrm>
            <a:off x="2731627" y="2187614"/>
            <a:ext cx="1041721" cy="2296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F74B58-8410-5245-916A-F909AC41B453}"/>
              </a:ext>
            </a:extLst>
          </p:cNvPr>
          <p:cNvSpPr/>
          <p:nvPr/>
        </p:nvSpPr>
        <p:spPr>
          <a:xfrm>
            <a:off x="3499512" y="2468358"/>
            <a:ext cx="273836" cy="1080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E391274C-26FE-FB49-B2B8-B15CA2FB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964" y="2161363"/>
            <a:ext cx="3830659" cy="430949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65B9D6-5564-AE47-842B-D73314276FDD}"/>
              </a:ext>
            </a:extLst>
          </p:cNvPr>
          <p:cNvCxnSpPr>
            <a:cxnSpLocks/>
          </p:cNvCxnSpPr>
          <p:nvPr/>
        </p:nvCxnSpPr>
        <p:spPr>
          <a:xfrm>
            <a:off x="2401523" y="5832764"/>
            <a:ext cx="712067" cy="206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92F95DC-FE07-3F47-BAA1-CDCDB8B12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274" y="2163882"/>
            <a:ext cx="3830659" cy="430949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0D59688-9C9F-E64D-A313-D181244A31FD}"/>
              </a:ext>
            </a:extLst>
          </p:cNvPr>
          <p:cNvSpPr/>
          <p:nvPr/>
        </p:nvSpPr>
        <p:spPr>
          <a:xfrm>
            <a:off x="2787042" y="6039176"/>
            <a:ext cx="1480158" cy="26464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449E2-712F-3D44-B98F-AC3E0F23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00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3790-3495-F64E-9812-FD60AA86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523" y="805817"/>
            <a:ext cx="8351352" cy="1081705"/>
          </a:xfrm>
        </p:spPr>
        <p:txBody>
          <a:bodyPr/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- % of Zeros per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5F79-77A2-A54D-9CD7-B301FEE0D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2774" y="1635427"/>
            <a:ext cx="3891960" cy="3997828"/>
          </a:xfrm>
        </p:spPr>
        <p:txBody>
          <a:bodyPr/>
          <a:lstStyle/>
          <a:p>
            <a:r>
              <a:rPr lang="en-US" dirty="0"/>
              <a:t>Primary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F2F14-EA5C-8443-9490-1BA8A51CE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036" y="1635421"/>
            <a:ext cx="3894222" cy="3997829"/>
          </a:xfrm>
        </p:spPr>
        <p:txBody>
          <a:bodyPr/>
          <a:lstStyle/>
          <a:p>
            <a:r>
              <a:rPr lang="en-US" dirty="0"/>
              <a:t>Secondary Features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FABF560C-F600-DA4A-8B75-80F56EDA2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49" y="2166864"/>
            <a:ext cx="3818658" cy="4295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B34221E-F890-4F4D-AA10-71397FB6FA47}"/>
              </a:ext>
            </a:extLst>
          </p:cNvPr>
          <p:cNvSpPr/>
          <p:nvPr/>
        </p:nvSpPr>
        <p:spPr>
          <a:xfrm>
            <a:off x="3113590" y="2222339"/>
            <a:ext cx="1041721" cy="1736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776D8-5D7F-7347-BC53-347B01163B36}"/>
              </a:ext>
            </a:extLst>
          </p:cNvPr>
          <p:cNvSpPr txBox="1"/>
          <p:nvPr/>
        </p:nvSpPr>
        <p:spPr>
          <a:xfrm>
            <a:off x="1160287" y="2214545"/>
            <a:ext cx="1474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Intuitively, defense should need resources from many of these industries – what gives?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0DD9E29-3D7C-CF41-98BC-6E7F20AA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279" y="2161374"/>
            <a:ext cx="3823548" cy="4301491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CE4BD74-A0B3-E749-B180-FBEE2CBD2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059" y="2161363"/>
            <a:ext cx="3823548" cy="430149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65B9D6-5564-AE47-842B-D73314276FDD}"/>
              </a:ext>
            </a:extLst>
          </p:cNvPr>
          <p:cNvCxnSpPr>
            <a:cxnSpLocks/>
          </p:cNvCxnSpPr>
          <p:nvPr/>
        </p:nvCxnSpPr>
        <p:spPr>
          <a:xfrm flipV="1">
            <a:off x="2320413" y="2395959"/>
            <a:ext cx="503810" cy="248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67C600C-9CC0-7247-9847-28076495D748}"/>
              </a:ext>
            </a:extLst>
          </p:cNvPr>
          <p:cNvSpPr/>
          <p:nvPr/>
        </p:nvSpPr>
        <p:spPr>
          <a:xfrm>
            <a:off x="2731627" y="2187614"/>
            <a:ext cx="1041721" cy="2296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B0178-D2E3-5240-93E1-E396EBF71C04}"/>
              </a:ext>
            </a:extLst>
          </p:cNvPr>
          <p:cNvSpPr txBox="1"/>
          <p:nvPr/>
        </p:nvSpPr>
        <p:spPr>
          <a:xfrm>
            <a:off x="1141258" y="3519913"/>
            <a:ext cx="1474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Housing is different from construction – this is like home improvement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BEEB9B-A26C-BE4B-907E-A02A5E00C076}"/>
              </a:ext>
            </a:extLst>
          </p:cNvPr>
          <p:cNvCxnSpPr>
            <a:cxnSpLocks/>
          </p:cNvCxnSpPr>
          <p:nvPr/>
        </p:nvCxnSpPr>
        <p:spPr>
          <a:xfrm flipV="1">
            <a:off x="2202044" y="2545352"/>
            <a:ext cx="1295291" cy="119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2F74B58-8410-5245-916A-F909AC41B453}"/>
              </a:ext>
            </a:extLst>
          </p:cNvPr>
          <p:cNvSpPr/>
          <p:nvPr/>
        </p:nvSpPr>
        <p:spPr>
          <a:xfrm>
            <a:off x="3499512" y="2468358"/>
            <a:ext cx="273836" cy="1080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145AB5-1B8C-D24A-992B-A4E51E0D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26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3790-3495-F64E-9812-FD60AA86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523" y="805817"/>
            <a:ext cx="8351352" cy="1081705"/>
          </a:xfrm>
        </p:spPr>
        <p:txBody>
          <a:bodyPr/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- % of Zeros per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5F79-77A2-A54D-9CD7-B301FEE0D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2774" y="1635427"/>
            <a:ext cx="3891960" cy="3997828"/>
          </a:xfrm>
        </p:spPr>
        <p:txBody>
          <a:bodyPr/>
          <a:lstStyle/>
          <a:p>
            <a:r>
              <a:rPr lang="en-US" dirty="0"/>
              <a:t>Primary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F2F14-EA5C-8443-9490-1BA8A51CE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036" y="1635421"/>
            <a:ext cx="3894222" cy="3997829"/>
          </a:xfrm>
        </p:spPr>
        <p:txBody>
          <a:bodyPr/>
          <a:lstStyle/>
          <a:p>
            <a:r>
              <a:rPr lang="en-US" dirty="0"/>
              <a:t>Secondary Features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34221E-F890-4F4D-AA10-71397FB6FA47}"/>
              </a:ext>
            </a:extLst>
          </p:cNvPr>
          <p:cNvSpPr/>
          <p:nvPr/>
        </p:nvSpPr>
        <p:spPr>
          <a:xfrm>
            <a:off x="3113590" y="2222339"/>
            <a:ext cx="1041721" cy="1736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7C600C-9CC0-7247-9847-28076495D748}"/>
              </a:ext>
            </a:extLst>
          </p:cNvPr>
          <p:cNvSpPr/>
          <p:nvPr/>
        </p:nvSpPr>
        <p:spPr>
          <a:xfrm>
            <a:off x="2731627" y="2187614"/>
            <a:ext cx="1041721" cy="2296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B0178-D2E3-5240-93E1-E396EBF71C04}"/>
              </a:ext>
            </a:extLst>
          </p:cNvPr>
          <p:cNvSpPr txBox="1"/>
          <p:nvPr/>
        </p:nvSpPr>
        <p:spPr>
          <a:xfrm>
            <a:off x="1257622" y="4784556"/>
            <a:ext cx="1226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Wholesale trade has the least number of zeros – it uses many industry products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F74B58-8410-5245-916A-F909AC41B453}"/>
              </a:ext>
            </a:extLst>
          </p:cNvPr>
          <p:cNvSpPr/>
          <p:nvPr/>
        </p:nvSpPr>
        <p:spPr>
          <a:xfrm>
            <a:off x="3499512" y="2468358"/>
            <a:ext cx="273836" cy="1080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diagram, bar chart&#10;&#10;Description automatically generated">
            <a:extLst>
              <a:ext uri="{FF2B5EF4-FFF2-40B4-BE49-F238E27FC236}">
                <a16:creationId xmlns:a16="http://schemas.microsoft.com/office/drawing/2014/main" id="{74CEE0D2-D2FA-2E48-B813-A0341B6A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84" y="2160581"/>
            <a:ext cx="3818658" cy="429599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26FDAF1-89FE-4D4D-A2DC-80C8331F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627" y="2160738"/>
            <a:ext cx="3818658" cy="42959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BEEB9B-A26C-BE4B-907E-A02A5E00C076}"/>
              </a:ext>
            </a:extLst>
          </p:cNvPr>
          <p:cNvCxnSpPr>
            <a:cxnSpLocks/>
          </p:cNvCxnSpPr>
          <p:nvPr/>
        </p:nvCxnSpPr>
        <p:spPr>
          <a:xfrm>
            <a:off x="2403975" y="5517470"/>
            <a:ext cx="1369373" cy="637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A4DC791-6BE5-114C-9A46-D503713EF731}"/>
              </a:ext>
            </a:extLst>
          </p:cNvPr>
          <p:cNvSpPr/>
          <p:nvPr/>
        </p:nvSpPr>
        <p:spPr>
          <a:xfrm>
            <a:off x="3846458" y="6047172"/>
            <a:ext cx="460069" cy="23984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AEC33-0555-3042-B478-EAAA9BCC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1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3790-3495-F64E-9812-FD60AA86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225" y="805817"/>
            <a:ext cx="9139319" cy="1081705"/>
          </a:xfrm>
        </p:spPr>
        <p:txBody>
          <a:bodyPr/>
          <a:lstStyle/>
          <a:p>
            <a:pPr algn="l"/>
            <a:r>
              <a:rPr lang="en-US" dirty="0" err="1"/>
              <a:t>Data.describe</a:t>
            </a:r>
            <a:r>
              <a:rPr lang="en-US" dirty="0"/>
              <a:t>() – Commodity Input Invariance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867349-BA83-7A4F-AFA7-486C2C1AC6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2518" y="1644078"/>
            <a:ext cx="5224026" cy="4513478"/>
          </a:xfrm>
        </p:spPr>
      </p:pic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05A3846E-D126-9741-B96C-93EF64F1167B}"/>
              </a:ext>
            </a:extLst>
          </p:cNvPr>
          <p:cNvSpPr txBox="1">
            <a:spLocks/>
          </p:cNvSpPr>
          <p:nvPr/>
        </p:nvSpPr>
        <p:spPr>
          <a:xfrm>
            <a:off x="1667225" y="2860172"/>
            <a:ext cx="398680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correlations amongst industries remains relatively invariant over time with a few select industries shifting over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80FB4-5939-E34D-A7A6-92204AA1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PC - No7 – The Wave">
            <a:extLst>
              <a:ext uri="{FF2B5EF4-FFF2-40B4-BE49-F238E27FC236}">
                <a16:creationId xmlns:a16="http://schemas.microsoft.com/office/drawing/2014/main" id="{AAB15530-A8AB-C04E-B3E8-F28F63666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 bwMode="auto">
          <a:xfrm>
            <a:off x="19851" y="295517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EF76A-EE97-AC49-BEE1-C67DCEB9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618" y="3115842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/>
              <a:t>Our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0DD9-0785-CC47-A7BA-B15AC0E8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772" y="4579088"/>
            <a:ext cx="5343011" cy="1160213"/>
          </a:xfrm>
        </p:spPr>
        <p:txBody>
          <a:bodyPr vert="horz" lIns="91440" tIns="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3000" dirty="0"/>
              <a:t>How do idiosyncratic supply-side shocks permeate the US Economy?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BC1BF-A6A9-5345-B7B4-CFAB40F7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1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005E-5CB9-D247-8BBD-5B9BB89F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Idiosyncratic Supply-Side Shocks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3CB2C5-B573-954D-90C4-18B375792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74834"/>
              </p:ext>
            </p:extLst>
          </p:nvPr>
        </p:nvGraphicFramePr>
        <p:xfrm>
          <a:off x="1599154" y="1581417"/>
          <a:ext cx="8749422" cy="1891063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4374711">
                  <a:extLst>
                    <a:ext uri="{9D8B030D-6E8A-4147-A177-3AD203B41FA5}">
                      <a16:colId xmlns:a16="http://schemas.microsoft.com/office/drawing/2014/main" val="3834171355"/>
                    </a:ext>
                  </a:extLst>
                </a:gridCol>
                <a:gridCol w="4374711">
                  <a:extLst>
                    <a:ext uri="{9D8B030D-6E8A-4147-A177-3AD203B41FA5}">
                      <a16:colId xmlns:a16="http://schemas.microsoft.com/office/drawing/2014/main" val="826568650"/>
                    </a:ext>
                  </a:extLst>
                </a:gridCol>
              </a:tblGrid>
              <a:tr h="596599">
                <a:tc>
                  <a:txBody>
                    <a:bodyPr/>
                    <a:lstStyle/>
                    <a:p>
                      <a:r>
                        <a:rPr lang="en-US" dirty="0"/>
                        <a:t>Definition: Idiosyncratic Shocks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Shocks that affect a specific subset of firms.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410797"/>
                  </a:ext>
                </a:extLst>
              </a:tr>
              <a:tr h="529371">
                <a:tc>
                  <a:txBody>
                    <a:bodyPr/>
                    <a:lstStyle/>
                    <a:p>
                      <a:r>
                        <a:rPr lang="en-US" dirty="0"/>
                        <a:t>Nonexamples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‘08 Crisis, COVID-19, World Wars, 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92241805"/>
                  </a:ext>
                </a:extLst>
              </a:tr>
              <a:tr h="721612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Terrorism, Cyber Attacks, Natural Disasters – forest fires, earthquakes,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191888"/>
                  </a:ext>
                </a:extLst>
              </a:tr>
            </a:tbl>
          </a:graphicData>
        </a:graphic>
      </p:graphicFrame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B63E160B-7EBD-3E4A-865E-B68BD872E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6847" y="3951905"/>
            <a:ext cx="3974035" cy="2649356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ADB8E0-3764-904C-9952-2E069AFEE702}"/>
              </a:ext>
            </a:extLst>
          </p:cNvPr>
          <p:cNvSpPr/>
          <p:nvPr/>
        </p:nvSpPr>
        <p:spPr>
          <a:xfrm rot="5400000">
            <a:off x="5053791" y="4485627"/>
            <a:ext cx="1174138" cy="3583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A253FA-8E94-614F-AB5C-9D66F495F1DC}"/>
              </a:ext>
            </a:extLst>
          </p:cNvPr>
          <p:cNvCxnSpPr>
            <a:cxnSpLocks/>
            <a:endCxn id="9" idx="2"/>
          </p:cNvCxnSpPr>
          <p:nvPr/>
        </p:nvCxnSpPr>
        <p:spPr>
          <a:xfrm flipH="1">
            <a:off x="5640860" y="2526948"/>
            <a:ext cx="455140" cy="155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10E5C6-64FA-4740-8E0F-38AD736525C2}"/>
              </a:ext>
            </a:extLst>
          </p:cNvPr>
          <p:cNvCxnSpPr>
            <a:cxnSpLocks/>
          </p:cNvCxnSpPr>
          <p:nvPr/>
        </p:nvCxnSpPr>
        <p:spPr>
          <a:xfrm flipH="1">
            <a:off x="6532110" y="3362639"/>
            <a:ext cx="358348" cy="107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895200D-BF8E-BF4C-AC96-F93AD2F026DC}"/>
              </a:ext>
            </a:extLst>
          </p:cNvPr>
          <p:cNvSpPr/>
          <p:nvPr/>
        </p:nvSpPr>
        <p:spPr>
          <a:xfrm rot="5400000">
            <a:off x="6149614" y="4632888"/>
            <a:ext cx="740276" cy="2994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D02D66-2D14-904C-A45B-2C5C096EE5AA}"/>
              </a:ext>
            </a:extLst>
          </p:cNvPr>
          <p:cNvSpPr/>
          <p:nvPr/>
        </p:nvSpPr>
        <p:spPr>
          <a:xfrm rot="5400000">
            <a:off x="6885571" y="5076335"/>
            <a:ext cx="740276" cy="20229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3F3C2C-C4D0-784B-B08A-D0B4DDE4942A}"/>
              </a:ext>
            </a:extLst>
          </p:cNvPr>
          <p:cNvCxnSpPr>
            <a:cxnSpLocks/>
            <a:endCxn id="17" idx="2"/>
          </p:cNvCxnSpPr>
          <p:nvPr/>
        </p:nvCxnSpPr>
        <p:spPr>
          <a:xfrm flipH="1">
            <a:off x="7255709" y="4245841"/>
            <a:ext cx="867273" cy="56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07E7135-3BC9-FB43-A476-06F2F7158AE5}"/>
              </a:ext>
            </a:extLst>
          </p:cNvPr>
          <p:cNvSpPr txBox="1"/>
          <p:nvPr/>
        </p:nvSpPr>
        <p:spPr>
          <a:xfrm>
            <a:off x="8109045" y="3950827"/>
            <a:ext cx="132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COVID19 + OPEC-Russia Price Wars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2B0A3-7BD0-C946-A985-3E385212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8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41803-BEAB-2349-81AE-5C8050D1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Formal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0459-EEE4-A748-A27B-9F345D846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670" y="1481559"/>
            <a:ext cx="4128330" cy="45683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We would like to analyze and deconstruct the effect of a sector-specific (idiosyncratic) supply-side shock as it traverses through the economy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Drawing motivation from (Acemoglu et al., 2015), we would like to explore theoretical simulations and perturbations of the network – akin to stress testing done by banks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Time-permitting, we would also like to explore historical realizations of supply-side shocks – natural disasters, cyber attacks, etc. as discussed in  (Foerster &amp; Choi, 2017) and (</a:t>
            </a:r>
            <a:r>
              <a:rPr lang="en-US" sz="1500" dirty="0" err="1"/>
              <a:t>Crosignani</a:t>
            </a:r>
            <a:r>
              <a:rPr lang="en-US" sz="1500" dirty="0"/>
              <a:t> et al., 2020)</a:t>
            </a:r>
          </a:p>
        </p:txBody>
      </p:sp>
      <p:pic>
        <p:nvPicPr>
          <p:cNvPr id="5" name="Picture 4" descr="A picture containing sky, text, several, day&#10;&#10;Description automatically generated">
            <a:extLst>
              <a:ext uri="{FF2B5EF4-FFF2-40B4-BE49-F238E27FC236}">
                <a16:creationId xmlns:a16="http://schemas.microsoft.com/office/drawing/2014/main" id="{52B3996B-94DA-B048-AFCC-9D630C8D9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478" y="1865702"/>
            <a:ext cx="4640645" cy="399095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5F1F7-1CFF-4043-801B-DDC13F817BF0}"/>
              </a:ext>
            </a:extLst>
          </p:cNvPr>
          <p:cNvSpPr txBox="1"/>
          <p:nvPr/>
        </p:nvSpPr>
        <p:spPr>
          <a:xfrm>
            <a:off x="5974515" y="5840657"/>
            <a:ext cx="2599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(Foerster and Choi, 2017)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16C18E-BEF3-1F4A-8022-471227A3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7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26" name="Picture 2" descr="Janitorial Contracts — MJ Janitorial">
            <a:extLst>
              <a:ext uri="{FF2B5EF4-FFF2-40B4-BE49-F238E27FC236}">
                <a16:creationId xmlns:a16="http://schemas.microsoft.com/office/drawing/2014/main" id="{9BB42699-2D37-E44D-A9CC-051A0EAFF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/>
          <a:stretch/>
        </p:blipFill>
        <p:spPr bwMode="auto">
          <a:xfrm>
            <a:off x="19965" y="-2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D5DA8-4D42-4842-AA88-D8CEC816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50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6CCFC05F-DF0D-4B1B-8FD8-51B508CBC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2" y="0"/>
            <a:ext cx="11228892" cy="68580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6603E-89B1-3A40-A26A-B070771A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28" y="2698327"/>
            <a:ext cx="8224108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dirty="0"/>
              <a:t>Data Preprocessing: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EBA98-0A4B-2446-98B4-B698F33C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3210" y="3255623"/>
            <a:ext cx="5676648" cy="1160213"/>
          </a:xfrm>
        </p:spPr>
        <p:txBody>
          <a:bodyPr vert="horz" lIns="91440" tIns="0" rIns="91440" bIns="45720" rtlCol="0" anchor="b">
            <a:normAutofit/>
          </a:bodyPr>
          <a:lstStyle/>
          <a:p>
            <a:pPr algn="l"/>
            <a:r>
              <a:rPr lang="en-US" sz="2000" dirty="0"/>
              <a:t>All about our data, the quality, and steps taken to help answer our question.</a:t>
            </a:r>
          </a:p>
        </p:txBody>
      </p:sp>
    </p:spTree>
    <p:extLst>
      <p:ext uri="{BB962C8B-B14F-4D97-AF65-F5344CB8AC3E}">
        <p14:creationId xmlns:p14="http://schemas.microsoft.com/office/powerpoint/2010/main" val="383356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B5D8-F611-F647-9BFC-78C389E6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5950-68E9-B34C-B825-AB0B99F73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40542" y="1852825"/>
            <a:ext cx="7663091" cy="3997828"/>
          </a:xfrm>
        </p:spPr>
        <p:txBody>
          <a:bodyPr>
            <a:normAutofit/>
          </a:bodyPr>
          <a:lstStyle/>
          <a:p>
            <a:r>
              <a:rPr lang="en-US" dirty="0"/>
              <a:t>The data is developed by the Bureau of Economic Analysis (BEA) which is an agency under the Department of Commerce</a:t>
            </a:r>
          </a:p>
          <a:p>
            <a:pPr lvl="1"/>
            <a:r>
              <a:rPr lang="en-US" dirty="0"/>
              <a:t>Available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for download</a:t>
            </a:r>
          </a:p>
          <a:p>
            <a:r>
              <a:rPr lang="en-US" dirty="0"/>
              <a:t>The data is rounded to the nearest million and collected annually back to 1947 (though commodity descriptions have changed)</a:t>
            </a:r>
          </a:p>
          <a:p>
            <a:r>
              <a:rPr lang="en-US" dirty="0"/>
              <a:t>Due to the data being annual, we severely constrained in our analysis to a small subset of historical supply-side shock examples (forest fires in California, swine flu, etc.)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48375-0F1F-4941-9F4C-E541DAEB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9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2DF1-7600-E545-B22D-4AF20BC3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912" y="808056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Understanding Input Output (IO)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6B1F5-5341-B440-9854-298C110E2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529" y="2078014"/>
            <a:ext cx="7796540" cy="3997828"/>
          </a:xfrm>
        </p:spPr>
        <p:txBody>
          <a:bodyPr/>
          <a:lstStyle/>
          <a:p>
            <a:r>
              <a:rPr lang="en-US" sz="1800" dirty="0"/>
              <a:t>Developed by Soviet-American economist Wassily Leontief </a:t>
            </a:r>
          </a:p>
          <a:p>
            <a:r>
              <a:rPr lang="en-US" sz="1800" dirty="0"/>
              <a:t>IO tables capture the exchange of goods between suppliers and consumers </a:t>
            </a:r>
          </a:p>
          <a:p>
            <a:r>
              <a:rPr lang="en-US" sz="1800" dirty="0"/>
              <a:t>Here’s a simple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79B869-27A4-4D47-B70B-155901F6A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40185"/>
              </p:ext>
            </p:extLst>
          </p:nvPr>
        </p:nvGraphicFramePr>
        <p:xfrm>
          <a:off x="2684276" y="3186392"/>
          <a:ext cx="7746966" cy="2667000"/>
        </p:xfrm>
        <a:graphic>
          <a:graphicData uri="http://schemas.openxmlformats.org/drawingml/2006/table">
            <a:tbl>
              <a:tblPr firstRow="1" firstCol="1" bandRow="1">
                <a:tableStyleId>{D113A9D2-9D6B-4929-AA2D-F23B5EE8CBE7}</a:tableStyleId>
              </a:tblPr>
              <a:tblGrid>
                <a:gridCol w="1156351">
                  <a:extLst>
                    <a:ext uri="{9D8B030D-6E8A-4147-A177-3AD203B41FA5}">
                      <a16:colId xmlns:a16="http://schemas.microsoft.com/office/drawing/2014/main" val="687910473"/>
                    </a:ext>
                  </a:extLst>
                </a:gridCol>
                <a:gridCol w="1942436">
                  <a:extLst>
                    <a:ext uri="{9D8B030D-6E8A-4147-A177-3AD203B41FA5}">
                      <a16:colId xmlns:a16="http://schemas.microsoft.com/office/drawing/2014/main" val="2182856542"/>
                    </a:ext>
                  </a:extLst>
                </a:gridCol>
                <a:gridCol w="1549393">
                  <a:extLst>
                    <a:ext uri="{9D8B030D-6E8A-4147-A177-3AD203B41FA5}">
                      <a16:colId xmlns:a16="http://schemas.microsoft.com/office/drawing/2014/main" val="2005966058"/>
                    </a:ext>
                  </a:extLst>
                </a:gridCol>
                <a:gridCol w="1549393">
                  <a:extLst>
                    <a:ext uri="{9D8B030D-6E8A-4147-A177-3AD203B41FA5}">
                      <a16:colId xmlns:a16="http://schemas.microsoft.com/office/drawing/2014/main" val="1282482139"/>
                    </a:ext>
                  </a:extLst>
                </a:gridCol>
                <a:gridCol w="1549393">
                  <a:extLst>
                    <a:ext uri="{9D8B030D-6E8A-4147-A177-3AD203B41FA5}">
                      <a16:colId xmlns:a16="http://schemas.microsoft.com/office/drawing/2014/main" val="25333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Buying Sector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43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Petroleum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Commodity Output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07438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Selling Sector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Farms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&lt;$1M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38804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Petroleum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$200M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$100M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$300M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727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Total Industry Output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$210M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$312M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4478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D9100C-7F01-034F-A1C3-2B2F84861AE5}"/>
              </a:ext>
            </a:extLst>
          </p:cNvPr>
          <p:cNvSpPr txBox="1"/>
          <p:nvPr/>
        </p:nvSpPr>
        <p:spPr>
          <a:xfrm>
            <a:off x="4109140" y="6051754"/>
            <a:ext cx="30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Farms spends on industries for production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104481-43D1-DF43-A04D-EA021513F44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619637" y="5638800"/>
            <a:ext cx="476363" cy="41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19C04D-7BF5-B641-AB9D-FD79C2111C6E}"/>
              </a:ext>
            </a:extLst>
          </p:cNvPr>
          <p:cNvSpPr txBox="1"/>
          <p:nvPr/>
        </p:nvSpPr>
        <p:spPr>
          <a:xfrm>
            <a:off x="7334191" y="6031999"/>
            <a:ext cx="302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industries spend on Farms for production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F160AC-891E-F842-865C-206445C7C64B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8844689" y="4700954"/>
            <a:ext cx="476363" cy="133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15303-D326-B142-B8CA-94E87629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6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A2B51-FD25-D048-9C25-F987FB39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Cleaning for IO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4BEF8-2D58-D640-AD54-B83D99B8C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9594" y="1037510"/>
                <a:ext cx="8177842" cy="39978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‘…’ values in the tables are imputed with 0 – these values represent dollar amounts less than $1M</a:t>
                </a:r>
              </a:p>
              <a:p>
                <a:r>
                  <a:rPr lang="en-US" dirty="0"/>
                  <a:t>We focus on IO data from 1997-2020 as earlier data have different industry definitions and names </a:t>
                </a:r>
              </a:p>
              <a:p>
                <a:r>
                  <a:rPr lang="en-US" dirty="0"/>
                  <a:t>{‘1997’: IO_table1, … , ‘2020’: IO_table24}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IO table with a column denoting year of table as seen below:</a:t>
                </a:r>
              </a:p>
              <a:p>
                <a:pPr marL="616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4BEF8-2D58-D640-AD54-B83D99B8C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594" y="1037510"/>
                <a:ext cx="8177842" cy="3997828"/>
              </a:xfrm>
              <a:blipFill>
                <a:blip r:embed="rId2"/>
                <a:stretch>
                  <a:fillRect l="-465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DCE6A-3814-B146-B1FE-B43040DB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A61020-6350-5C4E-AB03-3A1BB06E2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789704"/>
              </p:ext>
            </p:extLst>
          </p:nvPr>
        </p:nvGraphicFramePr>
        <p:xfrm>
          <a:off x="2649384" y="4171052"/>
          <a:ext cx="795833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666">
                  <a:extLst>
                    <a:ext uri="{9D8B030D-6E8A-4147-A177-3AD203B41FA5}">
                      <a16:colId xmlns:a16="http://schemas.microsoft.com/office/drawing/2014/main" val="2014842107"/>
                    </a:ext>
                  </a:extLst>
                </a:gridCol>
                <a:gridCol w="1591666">
                  <a:extLst>
                    <a:ext uri="{9D8B030D-6E8A-4147-A177-3AD203B41FA5}">
                      <a16:colId xmlns:a16="http://schemas.microsoft.com/office/drawing/2014/main" val="4200615976"/>
                    </a:ext>
                  </a:extLst>
                </a:gridCol>
                <a:gridCol w="1591666">
                  <a:extLst>
                    <a:ext uri="{9D8B030D-6E8A-4147-A177-3AD203B41FA5}">
                      <a16:colId xmlns:a16="http://schemas.microsoft.com/office/drawing/2014/main" val="3766960936"/>
                    </a:ext>
                  </a:extLst>
                </a:gridCol>
                <a:gridCol w="1591666">
                  <a:extLst>
                    <a:ext uri="{9D8B030D-6E8A-4147-A177-3AD203B41FA5}">
                      <a16:colId xmlns:a16="http://schemas.microsoft.com/office/drawing/2014/main" val="3051630727"/>
                    </a:ext>
                  </a:extLst>
                </a:gridCol>
                <a:gridCol w="1591666">
                  <a:extLst>
                    <a:ext uri="{9D8B030D-6E8A-4147-A177-3AD203B41FA5}">
                      <a16:colId xmlns:a16="http://schemas.microsoft.com/office/drawing/2014/main" val="3191824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Petroleum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Commodity 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15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&lt;$1M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5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Petroleum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$300M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374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Industry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$312M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268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069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{75D8D0D3-F37F-EC43-AABA-9F216BC3290A}tf16401378</Template>
  <TotalTime>6148</TotalTime>
  <Words>1195</Words>
  <Application>Microsoft Macintosh PowerPoint</Application>
  <PresentationFormat>Widescreen</PresentationFormat>
  <Paragraphs>193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MS Shell Dlg 2</vt:lpstr>
      <vt:lpstr>Wingdings</vt:lpstr>
      <vt:lpstr>Wingdings 3</vt:lpstr>
      <vt:lpstr>Madison</vt:lpstr>
      <vt:lpstr>Economic Networks</vt:lpstr>
      <vt:lpstr>Table of Contents</vt:lpstr>
      <vt:lpstr>Our Problem:</vt:lpstr>
      <vt:lpstr>Idiosyncratic Supply-Side Shocks</vt:lpstr>
      <vt:lpstr>Formal Objective</vt:lpstr>
      <vt:lpstr>Data Preprocessing:</vt:lpstr>
      <vt:lpstr>Data Description</vt:lpstr>
      <vt:lpstr>Understanding Input Output (IO) Tables</vt:lpstr>
      <vt:lpstr>Data Cleaning for IO Tables</vt:lpstr>
      <vt:lpstr>Exploratory Data Analysis:</vt:lpstr>
      <vt:lpstr>Data.describe() - % of Zeros per Column</vt:lpstr>
      <vt:lpstr>Data.describe() – Input Correlation Invariance</vt:lpstr>
      <vt:lpstr>Data.describe() – Relationship with Futures</vt:lpstr>
      <vt:lpstr>Next Steps</vt:lpstr>
      <vt:lpstr>Next Steps</vt:lpstr>
      <vt:lpstr>Appendix</vt:lpstr>
      <vt:lpstr>Data.describe() </vt:lpstr>
      <vt:lpstr>Data.describe() – Commodity Output Changes</vt:lpstr>
      <vt:lpstr>Data.describe() – Housing Output Breakdown</vt:lpstr>
      <vt:lpstr>Graph Basics</vt:lpstr>
      <vt:lpstr>Data.describe() - % of Zeros per Column</vt:lpstr>
      <vt:lpstr>Data.describe() - % of Zeros per Row</vt:lpstr>
      <vt:lpstr>Data.describe() - % of Zeros per Row</vt:lpstr>
      <vt:lpstr>Data.describe() – Commodity Input Invariance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Networks</dc:title>
  <dc:creator>Mark Oussoren</dc:creator>
  <cp:lastModifiedBy>Mark Oussoren</cp:lastModifiedBy>
  <cp:revision>51</cp:revision>
  <dcterms:created xsi:type="dcterms:W3CDTF">2022-02-20T01:10:25Z</dcterms:created>
  <dcterms:modified xsi:type="dcterms:W3CDTF">2022-03-01T18:54:29Z</dcterms:modified>
</cp:coreProperties>
</file>